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162"/>
  </p:notesMasterIdLst>
  <p:sldIdLst>
    <p:sldId id="554" r:id="rId3"/>
    <p:sldId id="776" r:id="rId4"/>
    <p:sldId id="777" r:id="rId5"/>
    <p:sldId id="781" r:id="rId6"/>
    <p:sldId id="775" r:id="rId7"/>
    <p:sldId id="259" r:id="rId8"/>
    <p:sldId id="272" r:id="rId9"/>
    <p:sldId id="768" r:id="rId10"/>
    <p:sldId id="769" r:id="rId11"/>
    <p:sldId id="478" r:id="rId12"/>
    <p:sldId id="477" r:id="rId13"/>
    <p:sldId id="271" r:id="rId14"/>
    <p:sldId id="479" r:id="rId15"/>
    <p:sldId id="480" r:id="rId16"/>
    <p:sldId id="333" r:id="rId17"/>
    <p:sldId id="481" r:id="rId18"/>
    <p:sldId id="334" r:id="rId19"/>
    <p:sldId id="482" r:id="rId20"/>
    <p:sldId id="483" r:id="rId21"/>
    <p:sldId id="553" r:id="rId22"/>
    <p:sldId id="260" r:id="rId23"/>
    <p:sldId id="261" r:id="rId24"/>
    <p:sldId id="555" r:id="rId25"/>
    <p:sldId id="557" r:id="rId26"/>
    <p:sldId id="558" r:id="rId27"/>
    <p:sldId id="263" r:id="rId28"/>
    <p:sldId id="264" r:id="rId29"/>
    <p:sldId id="265" r:id="rId30"/>
    <p:sldId id="778" r:id="rId31"/>
    <p:sldId id="267" r:id="rId32"/>
    <p:sldId id="268" r:id="rId33"/>
    <p:sldId id="269" r:id="rId34"/>
    <p:sldId id="833" r:id="rId35"/>
    <p:sldId id="853" r:id="rId36"/>
    <p:sldId id="854" r:id="rId37"/>
    <p:sldId id="270" r:id="rId38"/>
    <p:sldId id="783" r:id="rId39"/>
    <p:sldId id="784" r:id="rId40"/>
    <p:sldId id="720" r:id="rId41"/>
    <p:sldId id="274" r:id="rId42"/>
    <p:sldId id="508" r:id="rId43"/>
    <p:sldId id="275" r:id="rId44"/>
    <p:sldId id="277" r:id="rId45"/>
    <p:sldId id="278" r:id="rId46"/>
    <p:sldId id="468" r:id="rId47"/>
    <p:sldId id="279" r:id="rId48"/>
    <p:sldId id="559" r:id="rId49"/>
    <p:sldId id="284" r:id="rId50"/>
    <p:sldId id="285" r:id="rId51"/>
    <p:sldId id="855" r:id="rId52"/>
    <p:sldId id="286" r:id="rId53"/>
    <p:sldId id="287" r:id="rId54"/>
    <p:sldId id="288" r:id="rId55"/>
    <p:sldId id="281" r:id="rId56"/>
    <p:sldId id="289" r:id="rId57"/>
    <p:sldId id="290" r:id="rId58"/>
    <p:sldId id="291" r:id="rId59"/>
    <p:sldId id="283" r:id="rId60"/>
    <p:sldId id="541" r:id="rId61"/>
    <p:sldId id="542" r:id="rId62"/>
    <p:sldId id="292" r:id="rId63"/>
    <p:sldId id="293" r:id="rId64"/>
    <p:sldId id="294" r:id="rId65"/>
    <p:sldId id="503" r:id="rId66"/>
    <p:sldId id="295" r:id="rId67"/>
    <p:sldId id="543" r:id="rId68"/>
    <p:sldId id="296" r:id="rId69"/>
    <p:sldId id="561" r:id="rId70"/>
    <p:sldId id="560" r:id="rId71"/>
    <p:sldId id="300" r:id="rId72"/>
    <p:sldId id="785" r:id="rId73"/>
    <p:sldId id="301" r:id="rId74"/>
    <p:sldId id="302" r:id="rId75"/>
    <p:sldId id="303" r:id="rId76"/>
    <p:sldId id="562" r:id="rId77"/>
    <p:sldId id="563" r:id="rId78"/>
    <p:sldId id="566" r:id="rId79"/>
    <p:sldId id="780" r:id="rId80"/>
    <p:sldId id="770" r:id="rId81"/>
    <p:sldId id="771" r:id="rId82"/>
    <p:sldId id="772" r:id="rId83"/>
    <p:sldId id="567" r:id="rId84"/>
    <p:sldId id="569" r:id="rId85"/>
    <p:sldId id="573" r:id="rId86"/>
    <p:sldId id="571" r:id="rId87"/>
    <p:sldId id="546" r:id="rId88"/>
    <p:sldId id="572" r:id="rId89"/>
    <p:sldId id="304" r:id="rId90"/>
    <p:sldId id="305" r:id="rId91"/>
    <p:sldId id="488" r:id="rId92"/>
    <p:sldId id="474" r:id="rId93"/>
    <p:sldId id="308" r:id="rId94"/>
    <p:sldId id="489" r:id="rId95"/>
    <p:sldId id="490" r:id="rId96"/>
    <p:sldId id="315" r:id="rId97"/>
    <p:sldId id="307" r:id="rId98"/>
    <p:sldId id="316" r:id="rId99"/>
    <p:sldId id="317" r:id="rId100"/>
    <p:sldId id="547" r:id="rId101"/>
    <p:sldId id="318" r:id="rId102"/>
    <p:sldId id="319" r:id="rId103"/>
    <p:sldId id="320" r:id="rId104"/>
    <p:sldId id="321" r:id="rId105"/>
    <p:sldId id="322" r:id="rId106"/>
    <p:sldId id="323" r:id="rId107"/>
    <p:sldId id="735" r:id="rId108"/>
    <p:sldId id="326" r:id="rId109"/>
    <p:sldId id="327" r:id="rId110"/>
    <p:sldId id="328" r:id="rId111"/>
    <p:sldId id="511" r:id="rId112"/>
    <p:sldId id="330" r:id="rId113"/>
    <p:sldId id="331" r:id="rId114"/>
    <p:sldId id="332" r:id="rId115"/>
    <p:sldId id="335" r:id="rId116"/>
    <p:sldId id="505" r:id="rId117"/>
    <p:sldId id="506" r:id="rId118"/>
    <p:sldId id="338" r:id="rId119"/>
    <p:sldId id="339" r:id="rId120"/>
    <p:sldId id="340" r:id="rId121"/>
    <p:sldId id="486" r:id="rId122"/>
    <p:sldId id="782" r:id="rId123"/>
    <p:sldId id="342" r:id="rId124"/>
    <p:sldId id="779" r:id="rId125"/>
    <p:sldId id="343" r:id="rId126"/>
    <p:sldId id="344" r:id="rId127"/>
    <p:sldId id="345" r:id="rId128"/>
    <p:sldId id="346" r:id="rId129"/>
    <p:sldId id="347" r:id="rId130"/>
    <p:sldId id="348" r:id="rId131"/>
    <p:sldId id="349" r:id="rId132"/>
    <p:sldId id="350" r:id="rId133"/>
    <p:sldId id="351" r:id="rId134"/>
    <p:sldId id="533" r:id="rId135"/>
    <p:sldId id="352" r:id="rId136"/>
    <p:sldId id="353" r:id="rId137"/>
    <p:sldId id="512" r:id="rId138"/>
    <p:sldId id="355" r:id="rId139"/>
    <p:sldId id="534" r:id="rId140"/>
    <p:sldId id="356" r:id="rId141"/>
    <p:sldId id="706" r:id="rId142"/>
    <p:sldId id="707" r:id="rId143"/>
    <p:sldId id="708" r:id="rId144"/>
    <p:sldId id="719" r:id="rId145"/>
    <p:sldId id="710" r:id="rId146"/>
    <p:sldId id="713" r:id="rId147"/>
    <p:sldId id="773" r:id="rId148"/>
    <p:sldId id="715" r:id="rId149"/>
    <p:sldId id="774" r:id="rId150"/>
    <p:sldId id="717" r:id="rId151"/>
    <p:sldId id="786" r:id="rId152"/>
    <p:sldId id="718" r:id="rId153"/>
    <p:sldId id="712" r:id="rId154"/>
    <p:sldId id="359" r:id="rId155"/>
    <p:sldId id="507" r:id="rId156"/>
    <p:sldId id="363" r:id="rId157"/>
    <p:sldId id="364" r:id="rId158"/>
    <p:sldId id="365" r:id="rId159"/>
    <p:sldId id="366" r:id="rId160"/>
    <p:sldId id="367"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554"/>
            <p14:sldId id="776"/>
            <p14:sldId id="777"/>
            <p14:sldId id="781"/>
            <p14:sldId id="775"/>
            <p14:sldId id="259"/>
          </p14:sldIdLst>
        </p14:section>
        <p14:section name="1: Setting up OpenCL" id="{91C3DEB2-F356-46F7-B0D3-75BE1F63042F}">
          <p14:sldIdLst>
            <p14:sldId id="272"/>
            <p14:sldId id="768"/>
            <p14:sldId id="769"/>
            <p14:sldId id="478"/>
            <p14:sldId id="477"/>
            <p14:sldId id="271"/>
            <p14:sldId id="479"/>
            <p14:sldId id="480"/>
            <p14:sldId id="333"/>
            <p14:sldId id="481"/>
            <p14:sldId id="334"/>
            <p14:sldId id="482"/>
            <p14:sldId id="483"/>
            <p14:sldId id="553"/>
          </p14:sldIdLst>
        </p14:section>
        <p14:section name="2: OpenCL Overview" id="{DC146A4F-B8D4-47DF-915E-241A3B6BC927}">
          <p14:sldIdLst>
            <p14:sldId id="260"/>
            <p14:sldId id="261"/>
            <p14:sldId id="555"/>
            <p14:sldId id="557"/>
            <p14:sldId id="558"/>
            <p14:sldId id="263"/>
            <p14:sldId id="264"/>
            <p14:sldId id="265"/>
            <p14:sldId id="778"/>
            <p14:sldId id="267"/>
            <p14:sldId id="268"/>
            <p14:sldId id="269"/>
            <p14:sldId id="833"/>
            <p14:sldId id="853"/>
            <p14:sldId id="854"/>
            <p14:sldId id="270"/>
            <p14:sldId id="783"/>
            <p14:sldId id="784"/>
            <p14:sldId id="720"/>
          </p14:sldIdLst>
        </p14:section>
        <p14:section name="3: OpenCL Concepts" id="{A8630EAE-D807-45E2-AA82-3A971A0FD73F}">
          <p14:sldIdLst>
            <p14:sldId id="274"/>
            <p14:sldId id="508"/>
            <p14:sldId id="275"/>
            <p14:sldId id="277"/>
            <p14:sldId id="278"/>
            <p14:sldId id="468"/>
            <p14:sldId id="279"/>
            <p14:sldId id="559"/>
            <p14:sldId id="284"/>
            <p14:sldId id="285"/>
            <p14:sldId id="855"/>
            <p14:sldId id="286"/>
            <p14:sldId id="287"/>
            <p14:sldId id="288"/>
            <p14:sldId id="281"/>
            <p14:sldId id="289"/>
            <p14:sldId id="290"/>
            <p14:sldId id="291"/>
            <p14:sldId id="283"/>
            <p14:sldId id="541"/>
            <p14:sldId id="542"/>
            <p14:sldId id="292"/>
            <p14:sldId id="293"/>
            <p14:sldId id="294"/>
            <p14:sldId id="503"/>
            <p14:sldId id="295"/>
            <p14:sldId id="543"/>
            <p14:sldId id="296"/>
            <p14:sldId id="561"/>
            <p14:sldId id="560"/>
            <p14:sldId id="300"/>
            <p14:sldId id="785"/>
          </p14:sldIdLst>
        </p14:section>
        <p14:section name="4: OpenCL APIs" id="{F5742A68-DEA9-49EF-B1BC-402301531D11}">
          <p14:sldIdLst>
            <p14:sldId id="301"/>
            <p14:sldId id="302"/>
            <p14:sldId id="303"/>
            <p14:sldId id="562"/>
            <p14:sldId id="563"/>
            <p14:sldId id="566"/>
            <p14:sldId id="780"/>
            <p14:sldId id="770"/>
            <p14:sldId id="771"/>
            <p14:sldId id="772"/>
            <p14:sldId id="567"/>
            <p14:sldId id="569"/>
            <p14:sldId id="573"/>
            <p14:sldId id="571"/>
            <p14:sldId id="546"/>
            <p14:sldId id="572"/>
            <p14:sldId id="304"/>
            <p14:sldId id="305"/>
            <p14:sldId id="488"/>
            <p14:sldId id="474"/>
            <p14:sldId id="308"/>
            <p14:sldId id="489"/>
            <p14:sldId id="490"/>
            <p14:sldId id="315"/>
            <p14:sldId id="307"/>
          </p14:sldIdLst>
        </p14:section>
        <p14:section name="5: Kernel Programming" id="{80137859-14FD-4B2D-A2B4-ACA84FD1FFEC}">
          <p14:sldIdLst>
            <p14:sldId id="316"/>
            <p14:sldId id="317"/>
            <p14:sldId id="547"/>
            <p14:sldId id="318"/>
            <p14:sldId id="319"/>
            <p14:sldId id="320"/>
            <p14:sldId id="321"/>
            <p14:sldId id="322"/>
            <p14:sldId id="323"/>
            <p14:sldId id="735"/>
            <p14:sldId id="326"/>
            <p14:sldId id="327"/>
            <p14:sldId id="328"/>
            <p14:sldId id="511"/>
            <p14:sldId id="330"/>
            <p14:sldId id="331"/>
          </p14:sldIdLst>
        </p14:section>
        <p14:section name="6: Memory Hierarchy" id="{B02D8148-2E7A-467C-B92C-7DCF86615645}">
          <p14:sldIdLst>
            <p14:sldId id="332"/>
            <p14:sldId id="335"/>
            <p14:sldId id="505"/>
            <p14:sldId id="506"/>
            <p14:sldId id="338"/>
            <p14:sldId id="339"/>
            <p14:sldId id="340"/>
            <p14:sldId id="486"/>
            <p14:sldId id="782"/>
            <p14:sldId id="342"/>
            <p14:sldId id="779"/>
            <p14:sldId id="343"/>
            <p14:sldId id="344"/>
            <p14:sldId id="345"/>
            <p14:sldId id="346"/>
            <p14:sldId id="347"/>
            <p14:sldId id="348"/>
            <p14:sldId id="349"/>
            <p14:sldId id="350"/>
            <p14:sldId id="351"/>
            <p14:sldId id="533"/>
            <p14:sldId id="352"/>
            <p14:sldId id="353"/>
            <p14:sldId id="512"/>
            <p14:sldId id="355"/>
            <p14:sldId id="534"/>
            <p14:sldId id="356"/>
            <p14:sldId id="706"/>
            <p14:sldId id="707"/>
            <p14:sldId id="708"/>
            <p14:sldId id="719"/>
            <p14:sldId id="710"/>
            <p14:sldId id="713"/>
            <p14:sldId id="773"/>
            <p14:sldId id="715"/>
            <p14:sldId id="774"/>
            <p14:sldId id="717"/>
            <p14:sldId id="786"/>
            <p14:sldId id="718"/>
            <p14:sldId id="712"/>
          </p14:sldIdLst>
        </p14:section>
        <p14:section name="7: Synchronization" id="{D274A64D-BFEA-4FF1-87CF-80E968EDCFFE}">
          <p14:sldIdLst>
            <p14:sldId id="359"/>
            <p14:sldId id="507"/>
            <p14:sldId id="363"/>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9" autoAdjust="0"/>
    <p:restoredTop sz="89389" autoAdjust="0"/>
  </p:normalViewPr>
  <p:slideViewPr>
    <p:cSldViewPr>
      <p:cViewPr varScale="1">
        <p:scale>
          <a:sx n="142" d="100"/>
          <a:sy n="142" d="100"/>
        </p:scale>
        <p:origin x="704" y="192"/>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p:scale>
        <a:sx n="124" d="100"/>
        <a:sy n="124" d="100"/>
      </p:scale>
      <p:origin x="0" y="21680"/>
    </p:cViewPr>
  </p:sorterViewPr>
  <p:notesViewPr>
    <p:cSldViewPr snapToGrid="0" snapToObjects="1">
      <p:cViewPr varScale="1">
        <p:scale>
          <a:sx n="89" d="100"/>
          <a:sy n="89" d="100"/>
        </p:scale>
        <p:origin x="-361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25/11/2018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a:t>
            </a:fld>
            <a:endParaRPr lang="en-GB"/>
          </a:p>
        </p:txBody>
      </p:sp>
    </p:spTree>
    <p:extLst>
      <p:ext uri="{BB962C8B-B14F-4D97-AF65-F5344CB8AC3E}">
        <p14:creationId xmlns:p14="http://schemas.microsoft.com/office/powerpoint/2010/main" val="13785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from the point of view</a:t>
            </a:r>
            <a:r>
              <a:rPr lang="en-GB" baseline="0" dirty="0"/>
              <a:t> of the *host* - most API calls can return immediately or can block until the command has actually executed on the device.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64</a:t>
            </a:fld>
            <a:endParaRPr lang="en-GB"/>
          </a:p>
        </p:txBody>
      </p:sp>
    </p:spTree>
    <p:extLst>
      <p:ext uri="{BB962C8B-B14F-4D97-AF65-F5344CB8AC3E}">
        <p14:creationId xmlns:p14="http://schemas.microsoft.com/office/powerpoint/2010/main" val="339010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Might not need the writes if when you created the buffers you already initialised them by copying host memory, i.e. with a flag like CL_MEM_USE_HOST_PTR. More on all this later</a:t>
            </a:r>
            <a:r>
              <a:rPr lang="en-GB" baseline="0" dirty="0"/>
              <a:t> when we discuss pinned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66</a:t>
            </a:fld>
            <a:endParaRPr lang="en-GB"/>
          </a:p>
        </p:txBody>
      </p:sp>
    </p:spTree>
    <p:extLst>
      <p:ext uri="{BB962C8B-B14F-4D97-AF65-F5344CB8AC3E}">
        <p14:creationId xmlns:p14="http://schemas.microsoft.com/office/powerpoint/2010/main" val="210738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different ways to deal with kernels</a:t>
            </a:r>
            <a:r>
              <a:rPr lang="en-GB" baseline="0" dirty="0"/>
              <a:t> – either define a kernel </a:t>
            </a:r>
            <a:r>
              <a:rPr lang="en-GB" baseline="0" dirty="0" err="1"/>
              <a:t>functor</a:t>
            </a:r>
            <a:r>
              <a:rPr lang="en-GB" baseline="0" dirty="0"/>
              <a:t>, or create a kernel object (discussed on next slide).</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85</a:t>
            </a:fld>
            <a:endParaRPr lang="en-GB"/>
          </a:p>
        </p:txBody>
      </p:sp>
    </p:spTree>
    <p:extLst>
      <p:ext uri="{BB962C8B-B14F-4D97-AF65-F5344CB8AC3E}">
        <p14:creationId xmlns:p14="http://schemas.microsoft.com/office/powerpoint/2010/main" val="44915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cl::copy() commands are all blocking, there is no non-blocking version of them. The</a:t>
            </a:r>
            <a:r>
              <a:rPr lang="en-GB" baseline="0" dirty="0"/>
              <a:t> reason for this is that their implementations are making use of pinned memory via Map and </a:t>
            </a:r>
            <a:r>
              <a:rPr lang="en-GB" baseline="0" dirty="0" err="1"/>
              <a:t>Unmap</a:t>
            </a:r>
            <a:r>
              <a:rPr lang="en-GB" baseline="0" dirty="0"/>
              <a:t> (more on this later), and these have to be dealt with in a blocking fashion to make sure we don't break things.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87</a:t>
            </a:fld>
            <a:endParaRPr lang="en-GB"/>
          </a:p>
        </p:txBody>
      </p:sp>
    </p:spTree>
    <p:extLst>
      <p:ext uri="{BB962C8B-B14F-4D97-AF65-F5344CB8AC3E}">
        <p14:creationId xmlns:p14="http://schemas.microsoft.com/office/powerpoint/2010/main" val="64335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1"/>
                </a:solidFill>
              </a:rPr>
              <a:t>See Appendix “C++ for C programmers” for more info on C++</a:t>
            </a:r>
          </a:p>
        </p:txBody>
      </p:sp>
      <p:sp>
        <p:nvSpPr>
          <p:cNvPr id="4" name="Slide Number Placeholder 3"/>
          <p:cNvSpPr>
            <a:spLocks noGrp="1"/>
          </p:cNvSpPr>
          <p:nvPr>
            <p:ph type="sldNum" sz="quarter" idx="10"/>
          </p:nvPr>
        </p:nvSpPr>
        <p:spPr/>
        <p:txBody>
          <a:bodyPr/>
          <a:lstStyle/>
          <a:p>
            <a:fld id="{9B3F2D69-97A9-4C41-91BD-6A22F8270148}" type="slidenum">
              <a:rPr lang="en-GB" smtClean="0"/>
              <a:pPr/>
              <a:t>88</a:t>
            </a:fld>
            <a:endParaRPr lang="en-GB"/>
          </a:p>
        </p:txBody>
      </p:sp>
    </p:spTree>
    <p:extLst>
      <p:ext uri="{BB962C8B-B14F-4D97-AF65-F5344CB8AC3E}">
        <p14:creationId xmlns:p14="http://schemas.microsoft.com/office/powerpoint/2010/main" val="18380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97</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98</a:t>
            </a:fld>
            <a:endParaRPr lang="en-GB"/>
          </a:p>
        </p:txBody>
      </p:sp>
    </p:spTree>
    <p:extLst>
      <p:ext uri="{BB962C8B-B14F-4D97-AF65-F5344CB8AC3E}">
        <p14:creationId xmlns:p14="http://schemas.microsoft.com/office/powerpoint/2010/main" val="227322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leave off the double underscore</a:t>
            </a:r>
            <a:r>
              <a:rPr lang="en-GB" baseline="0" dirty="0"/>
              <a:t> prefixes on the OpenCL C qualifiers, i.e. kernel, global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100</a:t>
            </a:fld>
            <a:endParaRPr lang="en-GB"/>
          </a:p>
        </p:txBody>
      </p:sp>
    </p:spTree>
    <p:extLst>
      <p:ext uri="{BB962C8B-B14F-4D97-AF65-F5344CB8AC3E}">
        <p14:creationId xmlns:p14="http://schemas.microsoft.com/office/powerpoint/2010/main" val="9106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barriers have been renamed as "work-group</a:t>
            </a:r>
            <a:r>
              <a:rPr lang="en-GB" baseline="0" dirty="0"/>
              <a:t> barriers" in OpenCL 2.0 to help clear up the confusion…</a:t>
            </a:r>
          </a:p>
          <a:p>
            <a:endParaRPr lang="en-GB" baseline="0" dirty="0"/>
          </a:p>
          <a:p>
            <a:r>
              <a:rPr lang="en-GB" baseline="0" dirty="0"/>
              <a:t>All this means, for example, that you couldn't transpose an image in global memory then reload and start processing that image all in one kernel. Have to finish one kernel after the global memory writes then start another to ensure all the global memory writes have completed before starting the global memory (re)reads.</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123</a:t>
            </a:fld>
            <a:endParaRPr lang="en-GB"/>
          </a:p>
        </p:txBody>
      </p:sp>
    </p:spTree>
    <p:extLst>
      <p:ext uri="{BB962C8B-B14F-4D97-AF65-F5344CB8AC3E}">
        <p14:creationId xmlns:p14="http://schemas.microsoft.com/office/powerpoint/2010/main" val="343783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126</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132</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135</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sz="1400" dirty="0"/>
              <a:t>E5-2695 v4 @ 2.1GHz FLOP/s </a:t>
            </a:r>
            <a:r>
              <a:rPr lang="en-GB" sz="1400" dirty="0" err="1"/>
              <a:t>calc</a:t>
            </a:r>
            <a:r>
              <a:rPr lang="en-GB" sz="1400" dirty="0"/>
              <a:t> is 2.1GHz * 16 ops/cycle (AVX 2 256-bit FMA 32-bit) * 36 cores = 1,209.6 GFLOP/s</a:t>
            </a:r>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149</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400" dirty="0"/>
          </a:p>
        </p:txBody>
      </p:sp>
      <p:sp>
        <p:nvSpPr>
          <p:cNvPr id="4" name="Slide Number Placeholder 3"/>
          <p:cNvSpPr>
            <a:spLocks noGrp="1"/>
          </p:cNvSpPr>
          <p:nvPr>
            <p:ph type="sldNum" sz="quarter" idx="10"/>
          </p:nvPr>
        </p:nvSpPr>
        <p:spPr/>
        <p:txBody>
          <a:bodyPr/>
          <a:lstStyle/>
          <a:p>
            <a:fld id="{18B3C6D4-2E33-4989-B2D7-61838031B283}" type="slidenum">
              <a:rPr lang="en-US" smtClean="0"/>
              <a:pPr/>
              <a:t>150</a:t>
            </a:fld>
            <a:endParaRPr lang="en-US"/>
          </a:p>
        </p:txBody>
      </p:sp>
    </p:spTree>
    <p:extLst>
      <p:ext uri="{BB962C8B-B14F-4D97-AF65-F5344CB8AC3E}">
        <p14:creationId xmlns:p14="http://schemas.microsoft.com/office/powerpoint/2010/main" val="3093239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NVIDIA Turing RTX 8000 TU102: https://</a:t>
            </a:r>
            <a:r>
              <a:rPr lang="en-GB" dirty="0" err="1"/>
              <a:t>www.anandtech.com</a:t>
            </a:r>
            <a:r>
              <a:rPr lang="en-GB" dirty="0"/>
              <a:t>/show/13282/</a:t>
            </a:r>
            <a:r>
              <a:rPr lang="en-GB" dirty="0" err="1"/>
              <a:t>nvidia</a:t>
            </a:r>
            <a:r>
              <a:rPr lang="en-GB" dirty="0"/>
              <a:t>-</a:t>
            </a:r>
            <a:r>
              <a:rPr lang="en-GB" dirty="0" err="1"/>
              <a:t>turing</a:t>
            </a:r>
            <a:r>
              <a:rPr lang="en-GB" dirty="0"/>
              <a:t>-architecture-deep-dive/7</a:t>
            </a:r>
          </a:p>
        </p:txBody>
      </p:sp>
      <p:sp>
        <p:nvSpPr>
          <p:cNvPr id="4" name="Slide Number Placeholder 3"/>
          <p:cNvSpPr>
            <a:spLocks noGrp="1"/>
          </p:cNvSpPr>
          <p:nvPr>
            <p:ph type="sldNum" sz="quarter" idx="5"/>
          </p:nvPr>
        </p:nvSpPr>
        <p:spPr/>
        <p:txBody>
          <a:bodyPr/>
          <a:lstStyle/>
          <a:p>
            <a:fld id="{9B3F2D69-97A9-4C41-91BD-6A22F8270148}" type="slidenum">
              <a:rPr lang="en-GB" smtClean="0"/>
              <a:pPr/>
              <a:t>23</a:t>
            </a:fld>
            <a:endParaRPr lang="en-GB"/>
          </a:p>
        </p:txBody>
      </p:sp>
    </p:spTree>
    <p:extLst>
      <p:ext uri="{BB962C8B-B14F-4D97-AF65-F5344CB8AC3E}">
        <p14:creationId xmlns:p14="http://schemas.microsoft.com/office/powerpoint/2010/main" val="32142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a:t>For the Tesla system described on this slide, here are the performance numbers with the actual programs used in the tutorial</a:t>
            </a:r>
          </a:p>
          <a:p>
            <a:endParaRPr lang="en-US" sz="1400" dirty="0"/>
          </a:p>
          <a:p>
            <a:r>
              <a:rPr lang="en-US" sz="1400" dirty="0"/>
              <a:t>Solution 05 --- Parallel matrix </a:t>
            </a:r>
            <a:r>
              <a:rPr lang="en-US" sz="1400" dirty="0" err="1"/>
              <a:t>mult</a:t>
            </a:r>
            <a:r>
              <a:rPr lang="en-US" sz="1400" dirty="0"/>
              <a:t> (dot prod), order 1024 on CPU ==0.57 seconds at 3734.8 MFLOPS </a:t>
            </a:r>
          </a:p>
          <a:p>
            <a:r>
              <a:rPr lang="en-US" sz="1400" dirty="0"/>
              <a:t> </a:t>
            </a:r>
          </a:p>
          <a:p>
            <a:r>
              <a:rPr lang="en-US" sz="1400" dirty="0"/>
              <a:t>Solution 06---Parallel matrix </a:t>
            </a:r>
            <a:r>
              <a:rPr lang="en-US" sz="1400" dirty="0" err="1"/>
              <a:t>mult</a:t>
            </a:r>
            <a:r>
              <a:rPr lang="en-US" sz="1400" dirty="0"/>
              <a:t> (dot prod), order 1024 on CPU = 0.52 seconds at 4114.0 MFLOPS </a:t>
            </a:r>
          </a:p>
          <a:p>
            <a:r>
              <a:rPr lang="en-US" sz="1400" dirty="0"/>
              <a:t> </a:t>
            </a:r>
          </a:p>
          <a:p>
            <a:r>
              <a:rPr lang="en-US" sz="1400" dirty="0"/>
              <a:t>Solution 07-----Parallel matrix </a:t>
            </a:r>
            <a:r>
              <a:rPr lang="en-US" sz="1400" dirty="0" err="1"/>
              <a:t>mult</a:t>
            </a:r>
            <a:r>
              <a:rPr lang="en-US" sz="1400" dirty="0"/>
              <a:t> (dot prod), order 1024 on CPU = 0.26 seconds at 8259.6 MFLOPS </a:t>
            </a:r>
          </a:p>
          <a:p>
            <a:r>
              <a:rPr lang="en-US" sz="1400" dirty="0"/>
              <a:t> </a:t>
            </a:r>
          </a:p>
          <a:p>
            <a:r>
              <a:rPr lang="en-US" sz="1400" dirty="0"/>
              <a:t>Solution 08--- Parallel matrix </a:t>
            </a:r>
            <a:r>
              <a:rPr lang="en-US" sz="1400" dirty="0" err="1"/>
              <a:t>mult</a:t>
            </a:r>
            <a:r>
              <a:rPr lang="en-US" sz="1400" dirty="0"/>
              <a:t> (dot prod), order 1024 on GPU = 0.27 seconds at 7837.5 MFLOPS </a:t>
            </a:r>
          </a:p>
          <a:p>
            <a:r>
              <a:rPr lang="en-US" sz="1400" dirty="0"/>
              <a:t> </a:t>
            </a:r>
          </a:p>
          <a:p>
            <a:r>
              <a:rPr lang="en-US" sz="1400" dirty="0"/>
              <a:t>Solution 09   --Parallel matrix </a:t>
            </a:r>
            <a:r>
              <a:rPr lang="en-US" sz="1400" dirty="0" err="1"/>
              <a:t>mult</a:t>
            </a:r>
            <a:r>
              <a:rPr lang="en-US" sz="1400" dirty="0"/>
              <a:t> (dot prod), order 1024 on GPU = 0.03 seconds at 67108.9 MFLOPS </a:t>
            </a:r>
          </a:p>
        </p:txBody>
      </p:sp>
      <p:sp>
        <p:nvSpPr>
          <p:cNvPr id="4" name="Slide Number Placeholder 3"/>
          <p:cNvSpPr>
            <a:spLocks noGrp="1"/>
          </p:cNvSpPr>
          <p:nvPr>
            <p:ph type="sldNum" sz="quarter" idx="10"/>
          </p:nvPr>
        </p:nvSpPr>
        <p:spPr/>
        <p:txBody>
          <a:bodyPr/>
          <a:lstStyle/>
          <a:p>
            <a:fld id="{18B3C6D4-2E33-4989-B2D7-61838031B283}" type="slidenum">
              <a:rPr lang="en-US" smtClean="0"/>
              <a:pPr/>
              <a:t>151</a:t>
            </a:fld>
            <a:endParaRPr lang="en-US"/>
          </a:p>
        </p:txBody>
      </p:sp>
    </p:spTree>
    <p:extLst>
      <p:ext uri="{BB962C8B-B14F-4D97-AF65-F5344CB8AC3E}">
        <p14:creationId xmlns:p14="http://schemas.microsoft.com/office/powerpoint/2010/main" val="31918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CPU is </a:t>
            </a:r>
            <a:r>
              <a:rPr lang="en-GB" sz="1200" dirty="0"/>
              <a:t>16 cores of Sandy Bridge at 3.1 GHz</a:t>
            </a:r>
          </a:p>
        </p:txBody>
      </p:sp>
      <p:sp>
        <p:nvSpPr>
          <p:cNvPr id="4" name="Slide Number Placeholder 3"/>
          <p:cNvSpPr>
            <a:spLocks noGrp="1"/>
          </p:cNvSpPr>
          <p:nvPr>
            <p:ph type="sldNum" sz="quarter" idx="5"/>
          </p:nvPr>
        </p:nvSpPr>
        <p:spPr/>
        <p:txBody>
          <a:bodyPr/>
          <a:lstStyle/>
          <a:p>
            <a:fld id="{9B3F2D69-97A9-4C41-91BD-6A22F8270148}" type="slidenum">
              <a:rPr lang="en-GB" smtClean="0"/>
              <a:pPr/>
              <a:t>24</a:t>
            </a:fld>
            <a:endParaRPr lang="en-GB"/>
          </a:p>
        </p:txBody>
      </p:sp>
    </p:spTree>
    <p:extLst>
      <p:ext uri="{BB962C8B-B14F-4D97-AF65-F5344CB8AC3E}">
        <p14:creationId xmlns:p14="http://schemas.microsoft.com/office/powerpoint/2010/main" val="3093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48CA66-D627-42A0-BF1C-84F239AF9F4A}" type="slidenum">
              <a:rPr lang="en-US" smtClean="0"/>
              <a:pPr>
                <a:defRPr/>
              </a:pPr>
              <a:t>29</a:t>
            </a:fld>
            <a:endParaRPr lang="en-US"/>
          </a:p>
        </p:txBody>
      </p:sp>
    </p:spTree>
    <p:extLst>
      <p:ext uri="{BB962C8B-B14F-4D97-AF65-F5344CB8AC3E}">
        <p14:creationId xmlns:p14="http://schemas.microsoft.com/office/powerpoint/2010/main" val="375074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33</a:t>
            </a:fld>
            <a:endParaRPr lang="en-US"/>
          </a:p>
        </p:txBody>
      </p:sp>
    </p:spTree>
    <p:extLst>
      <p:ext uri="{BB962C8B-B14F-4D97-AF65-F5344CB8AC3E}">
        <p14:creationId xmlns:p14="http://schemas.microsoft.com/office/powerpoint/2010/main" val="398716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35</a:t>
            </a:fld>
            <a:endParaRPr lang="en-US"/>
          </a:p>
        </p:txBody>
      </p:sp>
    </p:spTree>
    <p:extLst>
      <p:ext uri="{BB962C8B-B14F-4D97-AF65-F5344CB8AC3E}">
        <p14:creationId xmlns:p14="http://schemas.microsoft.com/office/powerpoint/2010/main" val="260764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3F2D69-97A9-4C41-91BD-6A22F8270148}" type="slidenum">
              <a:rPr lang="en-GB" smtClean="0"/>
              <a:pPr/>
              <a:t>42</a:t>
            </a:fld>
            <a:endParaRPr lang="en-GB"/>
          </a:p>
        </p:txBody>
      </p:sp>
    </p:spTree>
    <p:extLst>
      <p:ext uri="{BB962C8B-B14F-4D97-AF65-F5344CB8AC3E}">
        <p14:creationId xmlns:p14="http://schemas.microsoft.com/office/powerpoint/2010/main" val="30331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to mention the convention for naming the host and device-side variables here, i.e. h_ and d_</a:t>
            </a:r>
            <a:r>
              <a:rPr lang="en-GB" baseline="0" dirty="0"/>
              <a:t> etc.</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211380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25/11/2018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25/11/2018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hort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296334"/>
            <a:ext cx="8382000" cy="703792"/>
          </a:xfrm>
        </p:spPr>
        <p:txBody>
          <a:bodyPr/>
          <a:lstStyle>
            <a:lvl1pPr>
              <a:defRPr>
                <a:latin typeface="Trebuchet MS" pitchFamily="34" charset="0"/>
                <a:cs typeface="Tahoma" pitchFamily="34" charset="0"/>
              </a:defRPr>
            </a:lvl1pPr>
          </a:lstStyle>
          <a:p>
            <a:r>
              <a:rPr lang="en-US" dirty="0"/>
              <a:t>Click to edit Master title style</a:t>
            </a:r>
          </a:p>
        </p:txBody>
      </p:sp>
      <p:sp>
        <p:nvSpPr>
          <p:cNvPr id="3" name="Content Placeholder 2"/>
          <p:cNvSpPr>
            <a:spLocks noGrp="1"/>
          </p:cNvSpPr>
          <p:nvPr>
            <p:ph sz="half" idx="1"/>
          </p:nvPr>
        </p:nvSpPr>
        <p:spPr>
          <a:xfrm>
            <a:off x="698500" y="1058334"/>
            <a:ext cx="4762500" cy="5250106"/>
          </a:xfrm>
        </p:spPr>
        <p:txBody>
          <a:bodyPr/>
          <a:lstStyle>
            <a:lvl1pPr>
              <a:defRPr lang="en-US" sz="2000" b="1" dirty="0" smtClean="0">
                <a:solidFill>
                  <a:schemeClr val="tx1"/>
                </a:solidFill>
                <a:latin typeface="Trebuchet MS" pitchFamily="34" charset="0"/>
                <a:ea typeface="ＭＳ Ｐゴシック" charset="-128"/>
                <a:cs typeface="Tahoma" pitchFamily="34" charset="0"/>
              </a:defRPr>
            </a:lvl1pPr>
            <a:lvl2pPr>
              <a:defRPr lang="en-US" sz="2000" b="0" dirty="0" smtClean="0">
                <a:solidFill>
                  <a:schemeClr val="tx1"/>
                </a:solidFill>
                <a:latin typeface="Trebuchet MS" pitchFamily="34" charset="0"/>
                <a:ea typeface="ＭＳ Ｐゴシック" charset="-128"/>
                <a:cs typeface="Tahoma" pitchFamily="34" charset="0"/>
              </a:defRPr>
            </a:lvl2pPr>
            <a:lvl3pPr>
              <a:defRPr sz="1800" b="0">
                <a:latin typeface="Trebuchet MS" pitchFamily="34" charset="0"/>
                <a:cs typeface="Tahoma" pitchFamily="34" charset="0"/>
              </a:defRPr>
            </a:lvl3pPr>
            <a:lvl4pPr>
              <a:defRPr sz="1800" b="0">
                <a:latin typeface="Trebuchet MS" pitchFamily="34" charset="0"/>
                <a:cs typeface="Tahoma" pitchFamily="34" charset="0"/>
              </a:defRPr>
            </a:lvl4pPr>
            <a:lvl5pPr>
              <a:defRPr sz="1800" b="0">
                <a:latin typeface="Trebuchet MS"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auto">
          <a:xfrm>
            <a:off x="0" y="0"/>
            <a:ext cx="508000" cy="6858000"/>
          </a:xfrm>
          <a:prstGeom prst="rect">
            <a:avLst/>
          </a:prstGeom>
          <a:gradFill flip="none" rotWithShape="1">
            <a:gsLst>
              <a:gs pos="0">
                <a:srgbClr val="FFEFD1"/>
              </a:gs>
              <a:gs pos="64999">
                <a:srgbClr val="F0EBD5"/>
              </a:gs>
              <a:gs pos="100000">
                <a:srgbClr val="D1C39F"/>
              </a:gs>
            </a:gsLst>
            <a:lin ang="10800000" scaled="1"/>
            <a:tileRect/>
          </a:gradFill>
          <a:ln w="25400" cap="flat" cmpd="sng" algn="ctr">
            <a:noFill/>
            <a:prstDash val="solid"/>
            <a:round/>
            <a:headEnd type="oval" w="med" len="med"/>
            <a:tailEnd type="none" w="med" len="med"/>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Trebuchet MS" pitchFamily="34" charset="0"/>
              <a:ea typeface="ヒラギノ角ゴ ProN W3" charset="-128"/>
              <a:sym typeface="Myriad Set Text" charset="0"/>
            </a:endParaRPr>
          </a:p>
        </p:txBody>
      </p:sp>
      <p:pic>
        <p:nvPicPr>
          <p:cNvPr id="7" name="Picture 6" descr="Khronos-1500-Transparent-Aug08.png"/>
          <p:cNvPicPr>
            <a:picLocks noChangeAspect="1"/>
          </p:cNvPicPr>
          <p:nvPr userDrawn="1"/>
        </p:nvPicPr>
        <p:blipFill>
          <a:blip r:embed="rId2" cstate="print"/>
          <a:stretch>
            <a:fillRect/>
          </a:stretch>
        </p:blipFill>
        <p:spPr>
          <a:xfrm rot="16200000">
            <a:off x="-1064776" y="5250321"/>
            <a:ext cx="2644240" cy="419112"/>
          </a:xfrm>
          <a:prstGeom prst="rect">
            <a:avLst/>
          </a:prstGeom>
        </p:spPr>
      </p:pic>
    </p:spTree>
    <p:extLst>
      <p:ext uri="{BB962C8B-B14F-4D97-AF65-F5344CB8AC3E}">
        <p14:creationId xmlns:p14="http://schemas.microsoft.com/office/powerpoint/2010/main" val="24946115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25/11/2018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25/11/2018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25/11/2018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25/11/2018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3" Type="http://schemas.openxmlformats.org/officeDocument/2006/relationships/image" Target="../media/image34.jpeg"/><Relationship Id="rId18" Type="http://schemas.openxmlformats.org/officeDocument/2006/relationships/image" Target="../media/image39.png"/><Relationship Id="rId26" Type="http://schemas.openxmlformats.org/officeDocument/2006/relationships/image" Target="../media/image46.jpe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image" Target="../media/image25.png"/><Relationship Id="rId16" Type="http://schemas.openxmlformats.org/officeDocument/2006/relationships/image" Target="../media/image37.png"/><Relationship Id="rId20" Type="http://schemas.openxmlformats.org/officeDocument/2006/relationships/hyperlink" Target="http://www.umu.se/umu/index_eng.html" TargetMode="External"/><Relationship Id="rId29"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www.amd.com/" TargetMode="External"/><Relationship Id="rId24" Type="http://schemas.openxmlformats.org/officeDocument/2006/relationships/image" Target="../media/image44.png"/><Relationship Id="rId32" Type="http://schemas.openxmlformats.org/officeDocument/2006/relationships/image" Target="../media/image51.jpeg"/><Relationship Id="rId5" Type="http://schemas.openxmlformats.org/officeDocument/2006/relationships/image" Target="../media/image28.png"/><Relationship Id="rId15" Type="http://schemas.openxmlformats.org/officeDocument/2006/relationships/image" Target="../media/image36.jpeg"/><Relationship Id="rId23" Type="http://schemas.openxmlformats.org/officeDocument/2006/relationships/image" Target="../media/image43.png"/><Relationship Id="rId28" Type="http://schemas.openxmlformats.org/officeDocument/2006/relationships/hyperlink" Target="http://www.gshark.com/" TargetMode="External"/><Relationship Id="rId10" Type="http://schemas.openxmlformats.org/officeDocument/2006/relationships/image" Target="../media/image32.png"/><Relationship Id="rId19" Type="http://schemas.openxmlformats.org/officeDocument/2006/relationships/image" Target="../media/image40.jpe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jpe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49.png"/><Relationship Id="rId8" Type="http://schemas.openxmlformats.org/officeDocument/2006/relationships/hyperlink" Target="http://www.codepla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jpg"/><Relationship Id="rId7" Type="http://schemas.openxmlformats.org/officeDocument/2006/relationships/image" Target="../media/image60.png"/><Relationship Id="rId12"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4.tiff"/><Relationship Id="rId5" Type="http://schemas.openxmlformats.org/officeDocument/2006/relationships/image" Target="../media/image58.png"/><Relationship Id="rId10" Type="http://schemas.openxmlformats.org/officeDocument/2006/relationships/image" Target="../media/image63.tiff"/><Relationship Id="rId4" Type="http://schemas.openxmlformats.org/officeDocument/2006/relationships/image" Target="../media/image57.png"/><Relationship Id="rId9" Type="http://schemas.openxmlformats.org/officeDocument/2006/relationships/image" Target="../media/image6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cs.bris.ac.uk/~simonm/OpenCL/"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developers/reference-car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github.khronos.org/OpenCL-CLHPP/" TargetMode="External"/><Relationship Id="rId2" Type="http://schemas.openxmlformats.org/officeDocument/2006/relationships/hyperlink" Target="http://www.khronos.org/files/OpenCLPP12-reference-card.pdf" TargetMode="Externa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developer.amd.com/tools-and-sdks/opencl-zone/amd-accelerated-parallel-processing-app-sdk/" TargetMode="External"/><Relationship Id="rId2" Type="http://schemas.openxmlformats.org/officeDocument/2006/relationships/hyperlink" Target="https://software.intel.com/en-us/articles/opencl-drivers" TargetMode="External"/><Relationship Id="rId1" Type="http://schemas.openxmlformats.org/officeDocument/2006/relationships/slideLayout" Target="../slideLayouts/slideLayout13.xml"/><Relationship Id="rId6" Type="http://schemas.openxmlformats.org/officeDocument/2006/relationships/hyperlink" Target="https://www.khronos.org/registry/cl/" TargetMode="External"/><Relationship Id="rId5" Type="http://schemas.openxmlformats.org/officeDocument/2006/relationships/hyperlink" Target="NVIDIA%20CUDA%20SDK" TargetMode="External"/><Relationship Id="rId4" Type="http://schemas.openxmlformats.org/officeDocument/2006/relationships/hyperlink" Target="https://software.intel.com/en-us/intel-ind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b="1" dirty="0"/>
              <a:t>Hands On </a:t>
            </a:r>
            <a:r>
              <a:rPr lang="en-GB" sz="5400" b="1" dirty="0" err="1"/>
              <a:t>OpenCL</a:t>
            </a:r>
            <a:r>
              <a:rPr lang="en-GB" sz="2400" baseline="100000" dirty="0" err="1">
                <a:latin typeface="Arial" panose="020B0604020202020204" pitchFamily="34" charset="0"/>
                <a:cs typeface="Arial" panose="020B0604020202020204" pitchFamily="34" charset="0"/>
              </a:rPr>
              <a:t>TM</a:t>
            </a:r>
            <a:endParaRPr lang="en-GB" sz="1190" baseline="1000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Simon McIntosh-Smith,</a:t>
            </a:r>
          </a:p>
          <a:p>
            <a:pPr algn="l"/>
            <a:r>
              <a:rPr lang="en-GB" dirty="0">
                <a:solidFill>
                  <a:schemeClr val="tx2"/>
                </a:solidFill>
              </a:rPr>
              <a:t>Tom Deakin</a:t>
            </a:r>
          </a:p>
          <a:p>
            <a:pPr algn="l"/>
            <a:r>
              <a:rPr lang="en-GB" dirty="0">
                <a:solidFill>
                  <a:schemeClr val="tx2"/>
                </a:solidFill>
              </a:rPr>
              <a:t>and James Price</a:t>
            </a:r>
          </a:p>
        </p:txBody>
      </p:sp>
      <p:sp>
        <p:nvSpPr>
          <p:cNvPr id="7" name="Rectangle 6"/>
          <p:cNvSpPr/>
          <p:nvPr/>
        </p:nvSpPr>
        <p:spPr>
          <a:xfrm>
            <a:off x="467544" y="6033326"/>
            <a:ext cx="8602649" cy="338554"/>
          </a:xfrm>
          <a:prstGeom prst="rect">
            <a:avLst/>
          </a:prstGeom>
        </p:spPr>
        <p:txBody>
          <a:bodyPr wrap="square">
            <a:spAutoFit/>
          </a:bodyPr>
          <a:lstStyle/>
          <a:p>
            <a:r>
              <a:rPr lang="en-GB" sz="1600" dirty="0">
                <a:solidFill>
                  <a:schemeClr val="tx2"/>
                </a:solidFill>
              </a:rPr>
              <a:t>Includes contributions from Tim Mattson (Intel) and Benedict </a:t>
            </a:r>
            <a:r>
              <a:rPr lang="en-GB" sz="1600" dirty="0" err="1">
                <a:solidFill>
                  <a:schemeClr val="tx2"/>
                </a:solidFill>
              </a:rPr>
              <a:t>Gaster</a:t>
            </a:r>
            <a:r>
              <a:rPr lang="en-GB" sz="1600" dirty="0">
                <a:solidFill>
                  <a:schemeClr val="tx2"/>
                </a:solidFill>
              </a:rPr>
              <a:t> (AMD/Qualcomm/UWE)</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378745"/>
            <a:ext cx="2983138" cy="864096"/>
          </a:xfrm>
          <a:prstGeom prst="rect">
            <a:avLst/>
          </a:prstGeom>
        </p:spPr>
      </p:pic>
      <p:grpSp>
        <p:nvGrpSpPr>
          <p:cNvPr id="10" name="Group 9">
            <a:extLst>
              <a:ext uri="{FF2B5EF4-FFF2-40B4-BE49-F238E27FC236}">
                <a16:creationId xmlns:a16="http://schemas.microsoft.com/office/drawing/2014/main" id="{64902E52-7E13-4B44-8C3A-A22A27A868D6}"/>
              </a:ext>
            </a:extLst>
          </p:cNvPr>
          <p:cNvGrpSpPr/>
          <p:nvPr/>
        </p:nvGrpSpPr>
        <p:grpSpPr>
          <a:xfrm>
            <a:off x="5631521" y="3969060"/>
            <a:ext cx="3168352" cy="1512168"/>
            <a:chOff x="5076056" y="4149080"/>
            <a:chExt cx="3168352" cy="1512168"/>
          </a:xfrm>
        </p:grpSpPr>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81" y="4769104"/>
              <a:ext cx="1848807" cy="81347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48064" y="4221088"/>
              <a:ext cx="2983138" cy="554677"/>
            </a:xfrm>
            <a:prstGeom prst="rect">
              <a:avLst/>
            </a:prstGeom>
          </p:spPr>
        </p:pic>
        <p:sp>
          <p:nvSpPr>
            <p:cNvPr id="5" name="Rounded Rectangle 4"/>
            <p:cNvSpPr/>
            <p:nvPr/>
          </p:nvSpPr>
          <p:spPr>
            <a:xfrm>
              <a:off x="5076056" y="4149080"/>
              <a:ext cx="3168352" cy="1512168"/>
            </a:xfrm>
            <a:prstGeom prst="roundRect">
              <a:avLst>
                <a:gd name="adj" fmla="val 5996"/>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p:cNvSpPr/>
          <p:nvPr/>
        </p:nvSpPr>
        <p:spPr>
          <a:xfrm>
            <a:off x="648560" y="6474822"/>
            <a:ext cx="7272808" cy="338554"/>
          </a:xfrm>
          <a:prstGeom prst="rect">
            <a:avLst/>
          </a:prstGeom>
        </p:spPr>
        <p:txBody>
          <a:bodyPr wrap="square">
            <a:spAutoFit/>
          </a:bodyPr>
          <a:lstStyle/>
          <a:p>
            <a:r>
              <a:rPr lang="en-GB" sz="1600" dirty="0">
                <a:solidFill>
                  <a:schemeClr val="tx1">
                    <a:lumMod val="95000"/>
                    <a:lumOff val="5000"/>
                  </a:schemeClr>
                </a:solidFill>
              </a:rPr>
              <a:t>Released under the "attribution CC BY" creative commons license.</a:t>
            </a:r>
          </a:p>
        </p:txBody>
      </p:sp>
      <p:cxnSp>
        <p:nvCxnSpPr>
          <p:cNvPr id="11" name="Straight Connector 10"/>
          <p:cNvCxnSpPr/>
          <p:nvPr/>
        </p:nvCxnSpPr>
        <p:spPr>
          <a:xfrm>
            <a:off x="0" y="6453336"/>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a:xfrm>
            <a:off x="457200" y="1600200"/>
            <a:ext cx="8229600" cy="4997152"/>
          </a:xfrm>
        </p:spPr>
        <p:txBody>
          <a:bodyPr>
            <a:normAutofit/>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a:t>
            </a:r>
          </a:p>
          <a:p>
            <a:pPr lvl="1">
              <a:buNone/>
            </a:pPr>
            <a:endParaRPr lang="en-GB" b="1" dirty="0">
              <a:solidFill>
                <a:schemeClr val="accent6">
                  <a:lumMod val="75000"/>
                </a:schemeClr>
              </a:solidFill>
              <a:latin typeface="Courier New Bold"/>
              <a:cs typeface="Courier New Bold"/>
            </a:endParaRPr>
          </a:p>
          <a:p>
            <a:r>
              <a:rPr lang="en-GB" dirty="0"/>
              <a:t>The </a:t>
            </a:r>
            <a:r>
              <a:rPr lang="en-GB" dirty="0" err="1"/>
              <a:t>Makefiles</a:t>
            </a:r>
            <a:r>
              <a:rPr lang="en-GB" dirty="0"/>
              <a:t> will use clang as the C compiler by default on Mac OS X</a:t>
            </a:r>
          </a:p>
          <a:p>
            <a:pPr lvl="1"/>
            <a:r>
              <a:rPr lang="en-GB" dirty="0"/>
              <a:t>Make sure you have the latest </a:t>
            </a:r>
            <a:r>
              <a:rPr lang="en-GB" dirty="0" err="1"/>
              <a:t>Xcode</a:t>
            </a:r>
            <a:r>
              <a:rPr lang="en-GB" dirty="0"/>
              <a:t> installed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412776"/>
            <a:ext cx="8856984" cy="5257800"/>
          </a:xfrm>
        </p:spPr>
        <p:txBody>
          <a:bodyPr>
            <a:normAutofit fontScale="77500" lnSpcReduction="20000"/>
          </a:bodyPr>
          <a:lstStyle/>
          <a:p>
            <a:pPr>
              <a:lnSpc>
                <a:spcPct val="110000"/>
              </a:lnSpc>
            </a:pPr>
            <a:r>
              <a:rPr lang="en-GB" dirty="0"/>
              <a:t>Function qualifiers</a:t>
            </a:r>
          </a:p>
          <a:p>
            <a:pPr lvl="1">
              <a:lnSpc>
                <a:spcPct val="110000"/>
              </a:lnSpc>
            </a:pPr>
            <a:r>
              <a:rPr lang="en-GB" b="1" dirty="0">
                <a:solidFill>
                  <a:schemeClr val="accent4">
                    <a:lumMod val="75000"/>
                  </a:schemeClr>
                </a:solidFill>
              </a:rPr>
              <a:t>__kernel</a:t>
            </a:r>
            <a:r>
              <a:rPr lang="en-GB" dirty="0"/>
              <a:t> qualifier declares a function as a kernel</a:t>
            </a:r>
          </a:p>
          <a:p>
            <a:pPr lvl="2">
              <a:lnSpc>
                <a:spcPct val="110000"/>
              </a:lnSpc>
            </a:pPr>
            <a:r>
              <a:rPr lang="en-GB" dirty="0"/>
              <a:t>I.e. makes it visible to host code so it can be </a:t>
            </a:r>
            <a:r>
              <a:rPr lang="en-GB" dirty="0" err="1"/>
              <a:t>enqueued</a:t>
            </a:r>
            <a:endParaRPr lang="en-GB" dirty="0"/>
          </a:p>
          <a:p>
            <a:pPr lvl="1">
              <a:lnSpc>
                <a:spcPct val="110000"/>
              </a:lnSpc>
            </a:pPr>
            <a:r>
              <a:rPr lang="en-GB" dirty="0"/>
              <a:t>Kernels can call other (non kernel) device-side functions</a:t>
            </a:r>
          </a:p>
          <a:p>
            <a:pPr>
              <a:lnSpc>
                <a:spcPct val="110000"/>
              </a:lnSpc>
            </a:pPr>
            <a:r>
              <a:rPr lang="en-GB" dirty="0"/>
              <a:t>Address space qualifiers</a:t>
            </a:r>
          </a:p>
          <a:p>
            <a:pPr lvl="1">
              <a:lnSpc>
                <a:spcPct val="110000"/>
              </a:lnSpc>
            </a:pPr>
            <a:r>
              <a:rPr lang="en-GB" b="1" dirty="0">
                <a:solidFill>
                  <a:schemeClr val="accent4">
                    <a:lumMod val="75000"/>
                  </a:schemeClr>
                </a:solidFill>
              </a:rPr>
              <a:t>__global, __local, __constant, __private</a:t>
            </a:r>
          </a:p>
          <a:p>
            <a:pPr lvl="1">
              <a:lnSpc>
                <a:spcPct val="110000"/>
              </a:lnSpc>
            </a:pPr>
            <a:r>
              <a:rPr lang="en-GB" dirty="0"/>
              <a:t>Pointer kernel arguments </a:t>
            </a:r>
            <a:r>
              <a:rPr lang="en-GB" b="1" u="sng" dirty="0"/>
              <a:t>must</a:t>
            </a:r>
            <a:r>
              <a:rPr lang="en-GB" dirty="0"/>
              <a:t> have an address space qualifier</a:t>
            </a:r>
          </a:p>
          <a:p>
            <a:pPr>
              <a:lnSpc>
                <a:spcPct val="110000"/>
              </a:lnSpc>
            </a:pPr>
            <a:r>
              <a:rPr lang="en-GB" dirty="0"/>
              <a:t>Work-item functions</a:t>
            </a:r>
          </a:p>
          <a:p>
            <a:pPr lvl="1">
              <a:lnSpc>
                <a:spcPct val="110000"/>
              </a:lnSpc>
            </a:pPr>
            <a:r>
              <a:rPr lang="en-GB" dirty="0" err="1">
                <a:solidFill>
                  <a:schemeClr val="accent4">
                    <a:lumMod val="75000"/>
                  </a:schemeClr>
                </a:solidFill>
              </a:rPr>
              <a:t>get_global_id</a:t>
            </a:r>
            <a:r>
              <a:rPr lang="en-GB" dirty="0">
                <a:solidFill>
                  <a:schemeClr val="accent4">
                    <a:lumMod val="75000"/>
                  </a:schemeClr>
                </a:solidFill>
              </a:rPr>
              <a:t>(), </a:t>
            </a:r>
            <a:r>
              <a:rPr lang="en-GB" dirty="0" err="1">
                <a:solidFill>
                  <a:schemeClr val="accent4">
                    <a:lumMod val="75000"/>
                  </a:schemeClr>
                </a:solidFill>
              </a:rPr>
              <a:t>get_local_id</a:t>
            </a:r>
            <a:r>
              <a:rPr lang="en-GB" dirty="0">
                <a:solidFill>
                  <a:schemeClr val="accent4">
                    <a:lumMod val="75000"/>
                  </a:schemeClr>
                </a:solidFill>
              </a:rPr>
              <a:t>(), </a:t>
            </a:r>
            <a:r>
              <a:rPr lang="en-GB" dirty="0" err="1">
                <a:solidFill>
                  <a:schemeClr val="accent4">
                    <a:lumMod val="75000"/>
                  </a:schemeClr>
                </a:solidFill>
              </a:rPr>
              <a:t>get_group_id</a:t>
            </a:r>
            <a:r>
              <a:rPr lang="en-GB" dirty="0">
                <a:solidFill>
                  <a:schemeClr val="accent4">
                    <a:lumMod val="75000"/>
                  </a:schemeClr>
                </a:solidFill>
              </a:rPr>
              <a:t>() </a:t>
            </a:r>
            <a:r>
              <a:rPr lang="en-GB" dirty="0"/>
              <a:t>etc.</a:t>
            </a:r>
          </a:p>
          <a:p>
            <a:pPr>
              <a:lnSpc>
                <a:spcPct val="110000"/>
              </a:lnSpc>
            </a:pPr>
            <a:r>
              <a:rPr lang="en-GB" dirty="0"/>
              <a:t>Synchronization functions</a:t>
            </a:r>
          </a:p>
          <a:p>
            <a:pPr lvl="1">
              <a:lnSpc>
                <a:spcPct val="110000"/>
              </a:lnSpc>
            </a:pPr>
            <a:r>
              <a:rPr lang="en-GB" b="1" dirty="0">
                <a:solidFill>
                  <a:schemeClr val="accent1"/>
                </a:solidFill>
              </a:rPr>
              <a:t>Barriers</a:t>
            </a:r>
            <a:r>
              <a:rPr lang="en-GB" dirty="0"/>
              <a:t> - all work-items within a work-group </a:t>
            </a:r>
            <a:r>
              <a:rPr lang="en-GB" b="1" dirty="0"/>
              <a:t>must</a:t>
            </a:r>
            <a:r>
              <a:rPr lang="en-GB" dirty="0"/>
              <a:t> execute the barrier function before any work-item can continue</a:t>
            </a:r>
          </a:p>
          <a:p>
            <a:pPr lvl="1">
              <a:lnSpc>
                <a:spcPct val="110000"/>
              </a:lnSpc>
            </a:pPr>
            <a:r>
              <a:rPr lang="en-GB" b="1" dirty="0">
                <a:solidFill>
                  <a:schemeClr val="accent1"/>
                </a:solidFill>
              </a:rPr>
              <a:t>Memory fences </a:t>
            </a:r>
            <a:r>
              <a:rPr lang="en-GB" dirty="0"/>
              <a:t>- provides ordering between memory operations</a:t>
            </a:r>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wipe(up)">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wipe(up)">
                                      <p:cBhvr>
                                        <p:cTn id="26" dur="500"/>
                                        <p:tgtEl>
                                          <p:spTgt spid="3">
                                            <p:txEl>
                                              <p:pRg st="9" end="9"/>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wipe(up)">
                                      <p:cBhvr>
                                        <p:cTn id="29" dur="500"/>
                                        <p:tgtEl>
                                          <p:spTgt spid="3">
                                            <p:txEl>
                                              <p:pRg st="10" end="10"/>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wipe(up)">
                                      <p:cBhvr>
                                        <p:cTn id="3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not supported</a:t>
            </a:r>
          </a:p>
          <a:p>
            <a:r>
              <a:rPr lang="en-GB" dirty="0"/>
              <a:t>Variable length arrays and structures are not supported</a:t>
            </a:r>
          </a:p>
          <a:p>
            <a:r>
              <a:rPr lang="en-GB" dirty="0"/>
              <a:t>Recursion is not supported (yet!)</a:t>
            </a:r>
          </a:p>
          <a:p>
            <a:r>
              <a:rPr lang="en-GB" dirty="0"/>
              <a:t>Double types are </a:t>
            </a:r>
            <a:r>
              <a:rPr lang="en-GB"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Tree>
    <p:extLst>
      <p:ext uri="{BB962C8B-B14F-4D97-AF65-F5344CB8AC3E}">
        <p14:creationId xmlns:p14="http://schemas.microsoft.com/office/powerpoint/2010/main" val="1828329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86634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a:t>-1</a:t>
            </a:r>
            <a:r>
              <a:rPr lang="pl-PL"/>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758498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325294" cy="400110"/>
          </a:xfrm>
          <a:prstGeom prst="rect">
            <a:avLst/>
          </a:prstGeom>
          <a:noFill/>
        </p:spPr>
        <p:txBody>
          <a:bodyPr wrap="none" rtlCol="0">
            <a:spAutoFit/>
          </a:bodyPr>
          <a:lstStyle/>
          <a:p>
            <a:r>
              <a:rPr lang="en-GB" sz="2000" dirty="0">
                <a:solidFill>
                  <a:schemeClr val="accent1"/>
                </a:solidFill>
                <a:latin typeface="+mj-lt"/>
              </a:rPr>
              <a:t>We calculate C=AB, where all three matrices are </a:t>
            </a:r>
            <a:r>
              <a:rPr lang="en-GB" sz="2000" dirty="0" err="1">
                <a:solidFill>
                  <a:schemeClr val="accent1"/>
                </a:solidFill>
                <a:latin typeface="+mj-lt"/>
              </a:rPr>
              <a:t>NxN</a:t>
            </a:r>
            <a:endParaRPr lang="en-GB" sz="2000"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5658097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2680442017"/>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0.85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2x Intel® Xeon® CPU, E5-2695 v4 @ 2.1GHz (36 cores total) using </a:t>
            </a:r>
            <a:r>
              <a:rPr lang="en-GB" sz="2000" dirty="0" err="1"/>
              <a:t>gcc</a:t>
            </a:r>
            <a:r>
              <a:rPr lang="en-GB" sz="2000" dirty="0"/>
              <a:t> v6.1.</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2673538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
        <p:nvSpPr>
          <p:cNvPr id="4" name="Rectangle 3"/>
          <p:cNvSpPr/>
          <p:nvPr/>
        </p:nvSpPr>
        <p:spPr>
          <a:xfrm>
            <a:off x="107504" y="1412776"/>
            <a:ext cx="8928992"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986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11"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13" name="TextBox 12"/>
          <p:cNvSpPr txBox="1"/>
          <p:nvPr/>
        </p:nvSpPr>
        <p:spPr>
          <a:xfrm>
            <a:off x="539552" y="4797152"/>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
        <p:nvSpPr>
          <p:cNvPr id="14" name="Rectangle 13"/>
          <p:cNvSpPr/>
          <p:nvPr/>
        </p:nvSpPr>
        <p:spPr>
          <a:xfrm>
            <a:off x="683568" y="2636912"/>
            <a:ext cx="4104456" cy="64807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p:nvSpPr>
        <p:spPr>
          <a:xfrm>
            <a:off x="4355976" y="5085184"/>
            <a:ext cx="3930606" cy="1323439"/>
          </a:xfrm>
          <a:prstGeom prst="rect">
            <a:avLst/>
          </a:prstGeom>
          <a:noFill/>
        </p:spPr>
        <p:txBody>
          <a:bodyPr wrap="square" rtlCol="0">
            <a:spAutoFit/>
          </a:bodyPr>
          <a:lstStyle/>
          <a:p>
            <a:r>
              <a:rPr lang="en-GB" sz="2000" b="1" dirty="0">
                <a:solidFill>
                  <a:schemeClr val="accent2"/>
                </a:solidFill>
                <a:latin typeface="+mj-lt"/>
              </a:rPr>
              <a:t>Unroll the two outermost loops, instead setting loop indices </a:t>
            </a:r>
            <a:r>
              <a:rPr lang="en-GB" sz="2000" b="1" dirty="0" err="1">
                <a:solidFill>
                  <a:schemeClr val="accent2"/>
                </a:solidFill>
                <a:latin typeface="+mj-lt"/>
              </a:rPr>
              <a:t>i</a:t>
            </a:r>
            <a:r>
              <a:rPr lang="en-GB" sz="2000" b="1" dirty="0">
                <a:solidFill>
                  <a:schemeClr val="accent2"/>
                </a:solidFill>
                <a:latin typeface="+mj-lt"/>
              </a:rPr>
              <a:t> and j to be the global ids in the x and y direction</a:t>
            </a:r>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dissolv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
        <p:nvSpPr>
          <p:cNvPr id="5" name="Content Placeholder 2"/>
          <p:cNvSpPr>
            <a:spLocks noGrp="1"/>
          </p:cNvSpPr>
          <p:nvPr>
            <p:ph idx="1"/>
          </p:nvPr>
        </p:nvSpPr>
        <p:spPr>
          <a:xfrm>
            <a:off x="107504" y="1461600"/>
            <a:ext cx="9036496" cy="4425355"/>
          </a:xfrm>
        </p:spPr>
        <p:txBody>
          <a:bodyPr>
            <a:normAutofit fontScale="62500" lnSpcReduction="20000"/>
          </a:bodyPr>
          <a:lstStyle/>
          <a:p>
            <a:pPr marL="0" indent="0">
              <a:buNone/>
            </a:pPr>
            <a:r>
              <a:rPr lang="en-GB" b="1" dirty="0">
                <a:solidFill>
                  <a:schemeClr val="accent4"/>
                </a:solidFill>
                <a:latin typeface="Courier New Bold"/>
              </a:rPr>
              <a:t>__kernel </a:t>
            </a: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const</a:t>
            </a:r>
            <a:r>
              <a:rPr lang="en-GB" b="1" dirty="0">
                <a:solidFill>
                  <a:schemeClr val="accent2"/>
                </a:solidFill>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latin typeface="Courier New Bold"/>
              </a:rPr>
              <a:t>N,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*A,</a:t>
            </a:r>
            <a:br>
              <a:rPr lang="en-GB" b="1" dirty="0">
                <a:latin typeface="Courier New Bold"/>
              </a:rPr>
            </a:br>
            <a:r>
              <a:rPr lang="en-GB" b="1" dirty="0">
                <a:latin typeface="Courier New Bold"/>
              </a:rPr>
              <a:t>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*B, </a:t>
            </a:r>
            <a:r>
              <a:rPr lang="en-GB" b="1" dirty="0">
                <a:solidFill>
                  <a:schemeClr val="accent4"/>
                </a:solidFill>
                <a:latin typeface="Courier New Bold"/>
              </a:rPr>
              <a:t>__global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err="1">
                <a:latin typeface="Courier New Bold"/>
              </a:rPr>
              <a:t>i</a:t>
            </a:r>
            <a:r>
              <a:rPr lang="en-GB" b="1" dirty="0">
                <a:latin typeface="Courier New Bold"/>
              </a:rPr>
              <a:t> = </a:t>
            </a:r>
            <a:r>
              <a:rPr lang="en-GB" b="1" dirty="0" err="1">
                <a:solidFill>
                  <a:schemeClr val="tx2">
                    <a:lumMod val="75000"/>
                  </a:schemeClr>
                </a:solidFill>
                <a:latin typeface="Courier New Bold"/>
              </a:rPr>
              <a:t>get_global_id</a:t>
            </a:r>
            <a:r>
              <a:rPr lang="en-GB" b="1" dirty="0">
                <a:latin typeface="Courier New Bold"/>
              </a:rPr>
              <a:t>(0);</a:t>
            </a:r>
          </a:p>
          <a:p>
            <a:pPr marL="0" indent="0">
              <a:buNone/>
            </a:pPr>
            <a:r>
              <a:rPr lang="en-GB" b="1" dirty="0">
                <a:latin typeface="Courier New Bold"/>
              </a:rPr>
              <a:t>    j = </a:t>
            </a:r>
            <a:r>
              <a:rPr lang="en-GB" b="1" dirty="0" err="1">
                <a:solidFill>
                  <a:schemeClr val="tx2">
                    <a:lumMod val="75000"/>
                  </a:schemeClr>
                </a:solidFill>
                <a:latin typeface="Courier New Bold"/>
              </a:rPr>
              <a:t>get_global_id</a:t>
            </a:r>
            <a:r>
              <a:rPr lang="en-GB" b="1" dirty="0">
                <a:latin typeface="Courier New Bold"/>
              </a:rPr>
              <a:t>(1);</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a:t>
            </a:r>
          </a:p>
        </p:txBody>
      </p:sp>
      <p:sp>
        <p:nvSpPr>
          <p:cNvPr id="4" name="TextBox 3"/>
          <p:cNvSpPr txBox="1"/>
          <p:nvPr/>
        </p:nvSpPr>
        <p:spPr>
          <a:xfrm>
            <a:off x="4355976" y="5085184"/>
            <a:ext cx="3930606" cy="400110"/>
          </a:xfrm>
          <a:prstGeom prst="rect">
            <a:avLst/>
          </a:prstGeom>
          <a:noFill/>
        </p:spPr>
        <p:txBody>
          <a:bodyPr wrap="square" rtlCol="0">
            <a:spAutoFit/>
          </a:bodyPr>
          <a:lstStyle/>
          <a:p>
            <a:r>
              <a:rPr lang="en-GB" sz="2000" b="1" dirty="0">
                <a:solidFill>
                  <a:schemeClr val="accent2"/>
                </a:solidFill>
                <a:latin typeface="+mj-lt"/>
              </a:rPr>
              <a:t>Tidy up a bit</a:t>
            </a:r>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Tree>
    <p:extLst>
      <p:ext uri="{BB962C8B-B14F-4D97-AF65-F5344CB8AC3E}">
        <p14:creationId xmlns:p14="http://schemas.microsoft.com/office/powerpoint/2010/main" val="362089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lnSpcReduction="10000"/>
          </a:bodyPr>
          <a:lstStyle/>
          <a:p>
            <a:r>
              <a:rPr lang="en-GB" dirty="0"/>
              <a:t>We will provide access to a machine with OpenCL implementations already installed</a:t>
            </a:r>
          </a:p>
          <a:p>
            <a:r>
              <a:rPr lang="en-GB" dirty="0"/>
              <a:t>We also provide some instructions for setting up OpenCL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For the Linux setup slides we assume you are running 64-bit Ubuntu 12.04 LTS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3" name="Rectangle 22"/>
          <p:cNvSpPr/>
          <p:nvPr/>
        </p:nvSpPr>
        <p:spPr>
          <a:xfrm>
            <a:off x="35496" y="1138673"/>
            <a:ext cx="4502590"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13" name="Rectangle 12"/>
          <p:cNvSpPr/>
          <p:nvPr/>
        </p:nvSpPr>
        <p:spPr>
          <a:xfrm>
            <a:off x="4427984" y="1010325"/>
            <a:ext cx="4538086" cy="198662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148064" y="1412776"/>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9442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27984" y="4221089"/>
            <a:ext cx="4538086" cy="2016224"/>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5" name="Rectangle 14"/>
          <p:cNvSpPr/>
          <p:nvPr/>
        </p:nvSpPr>
        <p:spPr>
          <a:xfrm>
            <a:off x="4427984" y="2973142"/>
            <a:ext cx="4538086" cy="12241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716016" y="3429000"/>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0" grpId="0" animBg="1"/>
      <p:bldP spid="11" grpId="0" animBg="1"/>
      <p:bldP spid="12" grpId="0" animBg="1"/>
      <p:bldP spid="19" grpId="0" animBg="1"/>
      <p:bldP spid="16" grpId="0" animBg="1"/>
      <p:bldP spid="18" grpId="0" animBg="1"/>
      <p:bldP spid="15" grpId="0" animBg="1"/>
      <p:bldP spid="1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fontScale="77500" lnSpcReduction="20000"/>
          </a:bodyPr>
          <a:lstStyle/>
          <a:p>
            <a:r>
              <a:rPr lang="en-GB" dirty="0"/>
              <a:t>Matrices are stored in global memory.</a:t>
            </a:r>
          </a:p>
          <a:p>
            <a:r>
              <a:rPr lang="en-GB" dirty="0"/>
              <a:t>All the following results are from running C host code</a:t>
            </a:r>
          </a:p>
        </p:txBody>
      </p:sp>
      <p:graphicFrame>
        <p:nvGraphicFramePr>
          <p:cNvPr id="5" name="Table 4"/>
          <p:cNvGraphicFramePr>
            <a:graphicFrameLocks noGrp="1"/>
          </p:cNvGraphicFramePr>
          <p:nvPr>
            <p:extLst>
              <p:ext uri="{D42A27DB-BD31-4B8C-83A1-F6EECF244321}">
                <p14:modId xmlns:p14="http://schemas.microsoft.com/office/powerpoint/2010/main" val="4238281318"/>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NVIDIA® Tesla® P100 GPU with 56 compute units, 3,584 PEs, CUDA 9.1.84</a:t>
            </a:r>
          </a:p>
          <a:p>
            <a:r>
              <a:rPr lang="en-GB" dirty="0"/>
              <a:t>Device is 2x Intel® Xeon® CPU, E5-2695 v4 @ 2.1GHz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535824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Matrix Multiplication</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write your first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dirty="0"/>
              <a:t>Start with the matrix multiplication serial code in </a:t>
            </a:r>
            <a:r>
              <a:rPr lang="en-GB" dirty="0" err="1"/>
              <a:t>matrix_lib.c</a:t>
            </a:r>
            <a:r>
              <a:rPr lang="en-GB" dirty="0"/>
              <a:t> and port this to a naïve kernel using the provided stub in </a:t>
            </a:r>
            <a:r>
              <a:rPr lang="en-GB" dirty="0" err="1"/>
              <a:t>kernel.cl</a:t>
            </a:r>
            <a:endParaRPr lang="en-GB" dirty="0"/>
          </a:p>
          <a:p>
            <a:pPr lvl="1">
              <a:lnSpc>
                <a:spcPct val="110000"/>
              </a:lnSpc>
            </a:pPr>
            <a:r>
              <a:rPr lang="en-GB" dirty="0"/>
              <a:t>We provide an OpenCL host program including the function to generate matrices and test results</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matrix multiply results are correct</a:t>
            </a:r>
          </a:p>
          <a:p>
            <a:pPr lvl="1">
              <a:lnSpc>
                <a:spcPct val="110000"/>
              </a:lnSpc>
            </a:pPr>
            <a:r>
              <a:rPr lang="en-GB" dirty="0"/>
              <a:t>Report the runtime and the GFLOP/s</a:t>
            </a:r>
          </a:p>
        </p:txBody>
      </p:sp>
    </p:spTree>
    <p:extLst>
      <p:ext uri="{BB962C8B-B14F-4D97-AF65-F5344CB8AC3E}">
        <p14:creationId xmlns:p14="http://schemas.microsoft.com/office/powerpoint/2010/main" val="3988259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02439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8" name="Rectangle 5"/>
          <p:cNvSpPr>
            <a:spLocks noChangeArrowheads="1"/>
          </p:cNvSpPr>
          <p:nvPr/>
        </p:nvSpPr>
        <p:spPr bwMode="auto">
          <a:xfrm>
            <a:off x="40679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382591"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1965417"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2422617"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151155"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3378817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 / 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Tree>
    <p:extLst>
      <p:ext uri="{BB962C8B-B14F-4D97-AF65-F5344CB8AC3E}">
        <p14:creationId xmlns:p14="http://schemas.microsoft.com/office/powerpoint/2010/main" val="3509842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a:t>
            </a:r>
            <a:r>
              <a:rPr lang="en-GB" dirty="0" err="1"/>
              <a:t>KBytes</a:t>
            </a:r>
            <a:r>
              <a:rPr lang="en-GB" dirty="0"/>
              <a:t> per work-group</a:t>
            </a:r>
          </a:p>
          <a:p>
            <a:r>
              <a:rPr lang="en-GB" dirty="0">
                <a:solidFill>
                  <a:schemeClr val="accent6"/>
                </a:solidFill>
              </a:rPr>
              <a:t>Global / Constant Memory</a:t>
            </a:r>
          </a:p>
          <a:p>
            <a:pPr lvl="1"/>
            <a:r>
              <a:rPr lang="en-GB" dirty="0"/>
              <a:t>O(1-10) </a:t>
            </a:r>
            <a:r>
              <a:rPr lang="en-GB" dirty="0" err="1"/>
              <a:t>GBytes</a:t>
            </a:r>
            <a:r>
              <a:rPr lang="en-GB" dirty="0"/>
              <a:t> of Global memory</a:t>
            </a:r>
          </a:p>
          <a:p>
            <a:pPr lvl="1"/>
            <a:r>
              <a:rPr lang="en-GB" dirty="0"/>
              <a:t>O(10-100) </a:t>
            </a:r>
            <a:r>
              <a:rPr lang="en-GB" dirty="0" err="1"/>
              <a:t>KBytes</a:t>
            </a:r>
            <a:r>
              <a:rPr lang="en-GB" dirty="0"/>
              <a:t>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Tree>
    <p:extLst>
      <p:ext uri="{BB962C8B-B14F-4D97-AF65-F5344CB8AC3E}">
        <p14:creationId xmlns:p14="http://schemas.microsoft.com/office/powerpoint/2010/main" val="2931397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Tree>
    <p:extLst>
      <p:ext uri="{BB962C8B-B14F-4D97-AF65-F5344CB8AC3E}">
        <p14:creationId xmlns:p14="http://schemas.microsoft.com/office/powerpoint/2010/main" val="12635799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CU,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async_work_group_strided_copy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334247" y="6488668"/>
            <a:ext cx="3787896" cy="369332"/>
          </a:xfrm>
          <a:prstGeom prst="rect">
            <a:avLst/>
          </a:prstGeom>
          <a:noFill/>
        </p:spPr>
        <p:txBody>
          <a:bodyPr wrap="none" rtlCol="0">
            <a:spAutoFit/>
          </a:bodyPr>
          <a:lstStyle/>
          <a:p>
            <a:r>
              <a:rPr lang="en-GB" dirty="0"/>
              <a:t>* Typical figures for a discrete GPU</a:t>
            </a:r>
          </a:p>
        </p:txBody>
      </p:sp>
    </p:spTree>
    <p:extLst>
      <p:ext uri="{BB962C8B-B14F-4D97-AF65-F5344CB8AC3E}">
        <p14:creationId xmlns:p14="http://schemas.microsoft.com/office/powerpoint/2010/main" val="183103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Tree>
    <p:extLst>
      <p:ext uri="{BB962C8B-B14F-4D97-AF65-F5344CB8AC3E}">
        <p14:creationId xmlns:p14="http://schemas.microsoft.com/office/powerpoint/2010/main" val="413064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Tree>
    <p:extLst>
      <p:ext uri="{BB962C8B-B14F-4D97-AF65-F5344CB8AC3E}">
        <p14:creationId xmlns:p14="http://schemas.microsoft.com/office/powerpoint/2010/main" val="157986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2266070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Within a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Within a work-group:</a:t>
            </a:r>
          </a:p>
          <a:p>
            <a:pPr lvl="1">
              <a:lnSpc>
                <a:spcPct val="110000"/>
              </a:lnSpc>
            </a:pPr>
            <a:r>
              <a:rPr lang="en-GB" dirty="0"/>
              <a:t>Local memory is consistent between work-items at a </a:t>
            </a:r>
            <a:r>
              <a:rPr lang="en-GB" b="1" u="sng" dirty="0"/>
              <a:t>barrier</a:t>
            </a:r>
            <a:r>
              <a:rPr lang="en-GB" dirty="0"/>
              <a:t>.</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dirty="0">
                <a:solidFill>
                  <a:schemeClr val="accent2"/>
                </a:solidFill>
              </a:rPr>
              <a:t>commands </a:t>
            </a:r>
            <a:r>
              <a:rPr lang="en-GB" dirty="0"/>
              <a:t>(e.g. kernel invocations) is enforced by </a:t>
            </a:r>
            <a:r>
              <a:rPr lang="en-GB" dirty="0">
                <a:solidFill>
                  <a:schemeClr val="accent2"/>
                </a:solidFill>
              </a:rPr>
              <a:t>synchronization </a:t>
            </a:r>
            <a:r>
              <a:rPr lang="en-GB" dirty="0"/>
              <a:t>(barriers, events, in-order queue) </a:t>
            </a:r>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up)">
                                      <p:cBhvr>
                                        <p:cTn id="15" dur="500"/>
                                        <p:tgtEl>
                                          <p:spTgt spid="3">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up)">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up)">
                                      <p:cBhvr>
                                        <p:cTn id="23" dur="500"/>
                                        <p:tgtEl>
                                          <p:spTgt spid="3">
                                            <p:txEl>
                                              <p:pRg st="6" end="6"/>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up)">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b="1" i="1" u="sng" dirty="0"/>
              <a:t>Within</a:t>
            </a:r>
            <a:r>
              <a:rPr lang="en-GB" dirty="0"/>
              <a:t>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Between different work-groups:</a:t>
            </a:r>
          </a:p>
          <a:p>
            <a:pPr lvl="1"/>
            <a:r>
              <a:rPr lang="en-GB" dirty="0"/>
              <a:t>No guarantees as to where and when a particular work-group will be executed relative to another work-group</a:t>
            </a:r>
          </a:p>
          <a:p>
            <a:pPr lvl="1"/>
            <a:r>
              <a:rPr lang="en-GB" dirty="0">
                <a:solidFill>
                  <a:schemeClr val="accent4"/>
                </a:solidFill>
              </a:rPr>
              <a:t>Cannot exchange data, or have barrier-like synchronization between two different work-groups! (Critical issue!)</a:t>
            </a:r>
          </a:p>
          <a:p>
            <a:pPr lvl="1"/>
            <a:r>
              <a:rPr lang="en-GB" dirty="0">
                <a:solidFill>
                  <a:schemeClr val="accent2"/>
                </a:solidFill>
              </a:rPr>
              <a:t>Only solution: finish the kernel and start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9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up)">
                                      <p:cBhvr>
                                        <p:cTn id="7" dur="500"/>
                                        <p:tgtEl>
                                          <p:spTgt spid="3">
                                            <p:txEl>
                                              <p:pRg st="9" end="9"/>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up)">
                                      <p:cBhvr>
                                        <p:cTn id="10" dur="500"/>
                                        <p:tgtEl>
                                          <p:spTgt spid="3">
                                            <p:txEl>
                                              <p:pRg st="10" end="1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up)">
                                      <p:cBhvr>
                                        <p:cTn id="13" dur="500"/>
                                        <p:tgtEl>
                                          <p:spTgt spid="3">
                                            <p:txEl>
                                              <p:pRg st="11" end="1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up)">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There may be significant overhead to manage work-items and work-groups.</a:t>
            </a:r>
          </a:p>
          <a:p>
            <a:r>
              <a:rPr lang="en-GB" sz="2400" dirty="0"/>
              <a:t>So let’s have each work-item compute a full row of C</a:t>
            </a:r>
          </a:p>
        </p:txBody>
      </p:sp>
      <p:sp>
        <p:nvSpPr>
          <p:cNvPr id="8" name="Rectangle 5"/>
          <p:cNvSpPr>
            <a:spLocks noChangeArrowheads="1"/>
          </p:cNvSpPr>
          <p:nvPr/>
        </p:nvSpPr>
        <p:spPr bwMode="auto">
          <a:xfrm>
            <a:off x="4067944"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454599" y="391555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283185" y="391555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067944" y="401751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136236" y="370003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617347" y="357301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845944" y="357301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031682" y="39540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037425" y="357301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223163" y="376353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611560" y="5013176"/>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2037425" y="4024260"/>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377437" y="4022386"/>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Tree>
    <p:extLst>
      <p:ext uri="{BB962C8B-B14F-4D97-AF65-F5344CB8AC3E}">
        <p14:creationId xmlns:p14="http://schemas.microsoft.com/office/powerpoint/2010/main" val="5067288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lnSpcReduction="1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leave to the run-time</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Important implication</a:t>
            </a:r>
            <a:r>
              <a:rPr lang="en-GB" dirty="0"/>
              <a:t>: we will have a lot fewer work-items and work-groups.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844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a:t>
            </a:r>
            <a:r>
              <a:rPr lang="en-GB" sz="2000" b="1" dirty="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 j;</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a:t>
            </a:r>
          </a:p>
          <a:p>
            <a:pPr marL="0" indent="0">
              <a:buNone/>
            </a:pPr>
            <a:r>
              <a:rPr lang="en-GB" sz="2000" b="1" dirty="0">
                <a:solidFill>
                  <a:schemeClr val="accent1"/>
                </a:solidFill>
                <a:latin typeface="Courier New Bold"/>
              </a:rPr>
              <a:t>    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tx1">
                    <a:lumMod val="85000"/>
                  </a:schemeClr>
                </a:solidFill>
                <a:latin typeface="Courier New Bold"/>
              </a:rPr>
              <a:t>// N is width of rows in C</a:t>
            </a:r>
          </a:p>
          <a:p>
            <a:pPr marL="0" indent="0">
              <a:buNone/>
            </a:pPr>
            <a:r>
              <a:rPr lang="en-GB" sz="2000" b="1" dirty="0">
                <a:solidFill>
                  <a:schemeClr val="tx1">
                    <a:lumMod val="85000"/>
                  </a:schemeClr>
                </a:solidFill>
                <a:latin typeface="Courier New Bold"/>
              </a:rPr>
              <a:t>  </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a:t>
            </a:r>
          </a:p>
          <a:p>
            <a:pPr marL="0" inden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234280"/>
            <a:ext cx="8928992" cy="1143000"/>
          </a:xfrm>
        </p:spPr>
        <p:txBody>
          <a:bodyPr>
            <a:noAutofit/>
          </a:bodyPr>
          <a:lstStyle/>
          <a:p>
            <a:r>
              <a:rPr lang="en-GB" sz="3600" dirty="0"/>
              <a:t>Reduce work-item overhead</a:t>
            </a:r>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a:t>Do a whole row of C per work-item</a:t>
            </a:r>
          </a:p>
        </p:txBody>
      </p:sp>
    </p:spTree>
    <p:extLst>
      <p:ext uri="{BB962C8B-B14F-4D97-AF65-F5344CB8AC3E}">
        <p14:creationId xmlns:p14="http://schemas.microsoft.com/office/powerpoint/2010/main" val="2484026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14307" y="1549235"/>
            <a:ext cx="4829693" cy="4662815"/>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latin typeface="Courier New Bold"/>
              </a:rPr>
              <a:t>(</a:t>
            </a:r>
            <a:r>
              <a:rPr lang="en-US" sz="1100" b="1" dirty="0">
                <a:solidFill>
                  <a:schemeClr val="tx1"/>
                </a:solidFill>
                <a:latin typeface="Courier New Bold"/>
              </a:rPr>
              <a:t>context, 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KernelFunctor</a:t>
            </a:r>
            <a:endParaRPr lang="da-DK" sz="1100" b="1" dirty="0">
              <a:solidFill>
                <a:schemeClr val="tx1"/>
              </a:solidFill>
              <a:latin typeface="Courier New Bold"/>
            </a:endParaRPr>
          </a:p>
          <a:p>
            <a:r>
              <a:rPr lang="da-DK" sz="1100" b="1" dirty="0">
                <a:latin typeface="Courier New Bold"/>
              </a:rPr>
              <a:t>               &lt;</a:t>
            </a:r>
            <a:r>
              <a:rPr lang="da-DK" sz="1100" b="1" dirty="0" err="1">
                <a:latin typeface="Courier New Bold"/>
              </a:rPr>
              <a:t>int,cl</a:t>
            </a:r>
            <a:r>
              <a:rPr lang="da-DK" sz="1100" b="1" dirty="0">
                <a:solidFill>
                  <a:schemeClr val="tx1"/>
                </a:solidFill>
                <a:latin typeface="Courier New Bold"/>
              </a:rPr>
              <a:t>::Buffer,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(N, N)),</a:t>
            </a:r>
          </a:p>
          <a:p>
            <a:r>
              <a:rPr lang="de-DE" sz="1100" b="1" dirty="0">
                <a:latin typeface="Courier New Bold"/>
              </a:rPr>
              <a:t>       N,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latin typeface="Courier New Bold"/>
              </a:rPr>
              <a:t>  cl::copy(queue, </a:t>
            </a:r>
            <a:r>
              <a:rPr lang="en-GB" sz="1100" b="1" dirty="0" err="1">
                <a:latin typeface="Courier New Bold"/>
              </a:rPr>
              <a:t>d_c</a:t>
            </a:r>
            <a:r>
              <a:rPr lang="en-GB" sz="1100" b="1" dirty="0">
                <a:latin typeface="Courier New Bold"/>
              </a:rPr>
              <a:t>, begin(</a:t>
            </a:r>
            <a:r>
              <a:rPr lang="en-GB" sz="1100" b="1" dirty="0" err="1">
                <a:latin typeface="Courier New Bold"/>
              </a:rPr>
              <a:t>h_C</a:t>
            </a:r>
            <a:r>
              <a:rPr lang="en-GB" sz="1100" b="1" dirty="0">
                <a:latin typeface="Courier New Bold"/>
              </a:rPr>
              <a:t>), end(</a:t>
            </a:r>
            <a:r>
              <a:rPr lang="en-GB" sz="1100" b="1" dirty="0" err="1">
                <a:latin typeface="Courier New Bold"/>
              </a:rPr>
              <a:t>h_C</a:t>
            </a:r>
            <a:r>
              <a:rPr lang="en-GB" sz="1100" b="1" dirty="0">
                <a:latin typeface="Courier New Bold"/>
              </a:rPr>
              <a:t>));</a:t>
            </a:r>
          </a:p>
          <a:p>
            <a:endParaRPr lang="en-GB" sz="1100" b="1" dirty="0">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8" name="Rectangle 7"/>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4" name="Rectangle 23"/>
          <p:cNvSpPr/>
          <p:nvPr/>
        </p:nvSpPr>
        <p:spPr>
          <a:xfrm>
            <a:off x="4499992" y="4221088"/>
            <a:ext cx="4032448" cy="600164"/>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p:txBody>
      </p:sp>
      <p:sp>
        <p:nvSpPr>
          <p:cNvPr id="23" name="TextBox 22"/>
          <p:cNvSpPr txBox="1"/>
          <p:nvPr/>
        </p:nvSpPr>
        <p:spPr>
          <a:xfrm>
            <a:off x="827584" y="2636912"/>
            <a:ext cx="7267698" cy="70788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767102725"/>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5436096" y="4490526"/>
            <a:ext cx="2842445" cy="461665"/>
          </a:xfrm>
          <a:prstGeom prst="rect">
            <a:avLst/>
          </a:prstGeom>
          <a:noFill/>
        </p:spPr>
        <p:txBody>
          <a:bodyPr wrap="none" rtlCol="0">
            <a:spAutoFit/>
          </a:bodyPr>
          <a:lstStyle/>
          <a:p>
            <a:r>
              <a:rPr lang="en-GB" sz="2400" dirty="0">
                <a:solidFill>
                  <a:schemeClr val="accent3"/>
                </a:solidFill>
              </a:rPr>
              <a:t>This hasn’t helped.</a:t>
            </a:r>
          </a:p>
        </p:txBody>
      </p:sp>
      <p:sp>
        <p:nvSpPr>
          <p:cNvPr id="12" name="TextBox 11">
            <a:extLst>
              <a:ext uri="{FF2B5EF4-FFF2-40B4-BE49-F238E27FC236}">
                <a16:creationId xmlns:a16="http://schemas.microsoft.com/office/drawing/2014/main" id="{37E59A25-A789-9C45-B00F-2B78195D56C3}"/>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3034457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4279030"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494271"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279030"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47322"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28433"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57030"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42768"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3059832"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44114"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4704724"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668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(3/3)</a:t>
            </a:r>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1"/>
                </a:solidFill>
                <a:latin typeface="Courier New Bold"/>
              </a:rPr>
              <a:t>  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  for</a:t>
            </a:r>
            <a:r>
              <a:rPr lang="en-GB" sz="1800" b="1" dirty="0">
                <a:latin typeface="Courier New Bold"/>
              </a:rPr>
              <a:t> (j = 0; j &lt; N; j++) {</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a:latin typeface="+mj-lt"/>
              </a:rPr>
              <a:t>(Actually, this is using </a:t>
            </a:r>
            <a:r>
              <a:rPr lang="en-US" sz="1400" b="1" i="1" dirty="0">
                <a:latin typeface="+mj-lt"/>
              </a:rPr>
              <a:t>far</a:t>
            </a:r>
            <a:r>
              <a:rPr lang="en-US" sz="1400" dirty="0">
                <a:latin typeface="+mj-lt"/>
              </a:rPr>
              <a:t> more private memory than we’ll have and so </a:t>
            </a:r>
            <a:r>
              <a:rPr lang="en-US" sz="1400" dirty="0" err="1">
                <a:latin typeface="+mj-lt"/>
              </a:rPr>
              <a:t>Awrk</a:t>
            </a:r>
            <a:r>
              <a:rPr lang="en-US" sz="1400" dirty="0">
                <a:latin typeface="+mj-lt"/>
              </a:rPr>
              <a:t>[] will be spilled to global memory)</a:t>
            </a:r>
          </a:p>
        </p:txBody>
      </p:sp>
    </p:spTree>
    <p:extLst>
      <p:ext uri="{BB962C8B-B14F-4D97-AF65-F5344CB8AC3E}">
        <p14:creationId xmlns:p14="http://schemas.microsoft.com/office/powerpoint/2010/main" val="28640475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08905198"/>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112529" y="4851792"/>
            <a:ext cx="4834880" cy="461665"/>
          </a:xfrm>
          <a:prstGeom prst="rect">
            <a:avLst/>
          </a:prstGeom>
          <a:noFill/>
        </p:spPr>
        <p:txBody>
          <a:bodyPr wrap="square" rtlCol="0">
            <a:spAutoFit/>
          </a:bodyPr>
          <a:lstStyle/>
          <a:p>
            <a:r>
              <a:rPr lang="en-GB" sz="2400" dirty="0">
                <a:solidFill>
                  <a:schemeClr val="accent2"/>
                </a:solidFill>
              </a:rPr>
              <a:t>Mixed, and still slower than naïve</a:t>
            </a:r>
          </a:p>
        </p:txBody>
      </p:sp>
      <p:sp>
        <p:nvSpPr>
          <p:cNvPr id="14" name="TextBox 13">
            <a:extLst>
              <a:ext uri="{FF2B5EF4-FFF2-40B4-BE49-F238E27FC236}">
                <a16:creationId xmlns:a16="http://schemas.microsoft.com/office/drawing/2014/main" id="{214D2A75-40AD-F349-BE9B-5C5E9A37647D}"/>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542348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pPr>
              <a:lnSpc>
                <a:spcPct val="120000"/>
              </a:lnSpc>
            </a:pPr>
            <a:r>
              <a:rPr lang="en-GB" dirty="0"/>
              <a:t>In reality private memory is just hardware registers, so only dozens of these are available per work-item</a:t>
            </a:r>
          </a:p>
          <a:p>
            <a:pPr>
              <a:lnSpc>
                <a:spcPct val="120000"/>
              </a:lnSpc>
            </a:pPr>
            <a:r>
              <a:rPr lang="en-GB" dirty="0"/>
              <a:t>Many kernels will allocate too many variables to private memory</a:t>
            </a:r>
          </a:p>
          <a:p>
            <a:pPr>
              <a:lnSpc>
                <a:spcPct val="120000"/>
              </a:lnSpc>
            </a:pPr>
            <a:r>
              <a:rPr lang="en-GB" dirty="0"/>
              <a:t>So the compiler already has to be able to deal with this</a:t>
            </a:r>
          </a:p>
          <a:p>
            <a:pPr>
              <a:lnSpc>
                <a:spcPct val="120000"/>
              </a:lnSpc>
            </a:pPr>
            <a:r>
              <a:rPr lang="en-GB" dirty="0"/>
              <a:t>It does so by </a:t>
            </a:r>
            <a:r>
              <a:rPr lang="en-GB" i="1" dirty="0"/>
              <a:t>spilling</a:t>
            </a:r>
            <a:r>
              <a:rPr lang="en-GB" dirty="0"/>
              <a:t> excess private variables to (global) memory</a:t>
            </a:r>
          </a:p>
          <a:p>
            <a:pPr>
              <a:lnSpc>
                <a:spcPct val="120000"/>
              </a:lnSpc>
            </a:pPr>
            <a:r>
              <a:rPr lang="en-GB" dirty="0"/>
              <a:t>You still told the compiler something useful – that the data will only be accessed by a single work-item</a:t>
            </a:r>
          </a:p>
          <a:p>
            <a:pPr>
              <a:lnSpc>
                <a:spcPct val="120000"/>
              </a:lnSpc>
            </a:pPr>
            <a:r>
              <a:rPr lang="en-GB" dirty="0"/>
              <a:t>This lets the compiler allocate the data in such as way as to enable more efficient memory access</a:t>
            </a:r>
          </a:p>
        </p:txBody>
      </p:sp>
    </p:spTree>
    <p:extLst>
      <p:ext uri="{BB962C8B-B14F-4D97-AF65-F5344CB8AC3E}">
        <p14:creationId xmlns:p14="http://schemas.microsoft.com/office/powerpoint/2010/main" val="30666147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5396725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4318344"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3670623"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11" name="Text Box 8"/>
          <p:cNvSpPr txBox="1">
            <a:spLocks noChangeArrowheads="1"/>
          </p:cNvSpPr>
          <p:nvPr/>
        </p:nvSpPr>
        <p:spPr bwMode="auto">
          <a:xfrm>
            <a:off x="5533585"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13" name="Rectangle 10"/>
          <p:cNvSpPr>
            <a:spLocks noChangeArrowheads="1"/>
          </p:cNvSpPr>
          <p:nvPr/>
        </p:nvSpPr>
        <p:spPr bwMode="auto">
          <a:xfrm>
            <a:off x="4318344"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4386636"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16" name="Rectangle 13"/>
          <p:cNvSpPr>
            <a:spLocks noChangeArrowheads="1"/>
          </p:cNvSpPr>
          <p:nvPr/>
        </p:nvSpPr>
        <p:spPr bwMode="auto">
          <a:xfrm>
            <a:off x="5867747"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096344"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6282082"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19" name="Rectangle 16"/>
          <p:cNvSpPr>
            <a:spLocks noChangeArrowheads="1"/>
          </p:cNvSpPr>
          <p:nvPr/>
        </p:nvSpPr>
        <p:spPr bwMode="auto">
          <a:xfrm>
            <a:off x="2253449"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2439187"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22" name="TextBox 21"/>
          <p:cNvSpPr txBox="1"/>
          <p:nvPr/>
        </p:nvSpPr>
        <p:spPr>
          <a:xfrm>
            <a:off x="2051720" y="5949280"/>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2253449"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2593461"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4183428"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3696612" y="5103538"/>
            <a:ext cx="1243651" cy="8457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Local memory for each work-group</a:t>
            </a:r>
          </a:p>
        </p:txBody>
      </p:sp>
      <p:sp>
        <p:nvSpPr>
          <p:cNvPr id="27" name="Oval 26"/>
          <p:cNvSpPr/>
          <p:nvPr/>
        </p:nvSpPr>
        <p:spPr>
          <a:xfrm rot="16200000">
            <a:off x="5406978"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6444208" y="5085184"/>
            <a:ext cx="896695" cy="8441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621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a:t>Row of C per work-item, A row private, B columns local</a:t>
            </a:r>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solidFill>
                  <a:schemeClr val="tx2">
                    <a:lumMod val="75000"/>
                  </a:schemeClr>
                </a:solidFill>
                <a:latin typeface="Courier New Bold"/>
              </a:rPr>
              <a:t>mmul</a:t>
            </a:r>
            <a:r>
              <a:rPr lang="en-GB" sz="1800" b="1" dirty="0">
                <a:latin typeface="Courier New Bold"/>
              </a:rPr>
              <a:t>(</a:t>
            </a:r>
          </a:p>
          <a:p>
            <a:pPr marL="0" indent="0">
              <a:buNone/>
            </a:pPr>
            <a:r>
              <a:rPr lang="en-GB" sz="1800" b="1" dirty="0">
                <a:solidFill>
                  <a:schemeClr val="accent2"/>
                </a:solidFill>
                <a:latin typeface="Courier New Bold"/>
              </a:rPr>
              <a:t>    </a:t>
            </a:r>
            <a:r>
              <a:rPr lang="en-GB" sz="1800" b="1" dirty="0" err="1">
                <a:solidFill>
                  <a:schemeClr val="accent2"/>
                </a:solidFill>
                <a:latin typeface="Courier New Bold"/>
              </a:rPr>
              <a:t>const</a:t>
            </a:r>
            <a:r>
              <a:rPr lang="en-GB" sz="1800" b="1" dirty="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N,</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*A,</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__global </a:t>
            </a:r>
            <a:r>
              <a:rPr lang="en-GB" sz="1800" b="1" dirty="0">
                <a:solidFill>
                  <a:schemeClr val="accent2"/>
                </a:solidFill>
                <a:latin typeface="Courier New Bold"/>
              </a:rPr>
              <a:t>float</a:t>
            </a:r>
            <a:r>
              <a:rPr lang="en-GB" sz="1800" b="1" dirty="0">
                <a:latin typeface="Courier New Bold"/>
              </a:rPr>
              <a:t> *B,</a:t>
            </a:r>
          </a:p>
          <a:p>
            <a:pPr marL="0" indent="0">
              <a:buNone/>
            </a:pPr>
            <a:r>
              <a:rPr lang="en-GB" sz="1800" b="1" dirty="0">
                <a:solidFill>
                  <a:schemeClr val="accent4"/>
                </a:solidFill>
                <a:latin typeface="Courier New Bold"/>
              </a:rPr>
              <a:t>    __global </a:t>
            </a:r>
            <a:r>
              <a:rPr lang="en-GB" sz="1800" b="1" dirty="0">
                <a:solidFill>
                  <a:schemeClr val="accent2"/>
                </a:solidFill>
                <a:latin typeface="Courier New Bold"/>
              </a:rPr>
              <a:t>float</a:t>
            </a:r>
            <a:r>
              <a:rPr lang="en-GB" sz="1800" b="1" dirty="0">
                <a:latin typeface="Courier New Bold"/>
              </a:rPr>
              <a:t> *C,</a:t>
            </a:r>
          </a:p>
          <a:p>
            <a:pPr marL="0" indent="0">
              <a:buNone/>
            </a:pPr>
            <a:r>
              <a:rPr lang="en-GB" sz="1800" b="1" dirty="0">
                <a:solidFill>
                  <a:schemeClr val="accent3"/>
                </a:solidFill>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a:solidFill>
                  <a:schemeClr val="accent2"/>
                </a:solidFill>
                <a:latin typeface="Courier New Bold"/>
              </a:rPr>
              <a:t>float</a:t>
            </a:r>
            <a:r>
              <a:rPr lang="en-GB" sz="1800" b="1" dirty="0">
                <a:latin typeface="Courier New Bold"/>
              </a:rPr>
              <a:t> *</a:t>
            </a:r>
            <a:r>
              <a:rPr lang="en-GB" sz="1800" b="1" dirty="0" err="1">
                <a:latin typeface="Courier New Bold"/>
              </a:rPr>
              <a:t>Bwrk</a:t>
            </a:r>
            <a:r>
              <a:rPr lang="en-GB" sz="1800" b="1" dirty="0">
                <a:latin typeface="Courier New Bold"/>
              </a:rPr>
              <a:t>)</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iloc</a:t>
            </a:r>
            <a:r>
              <a:rPr lang="en-GB" sz="1800" b="1" dirty="0">
                <a:latin typeface="Courier New Bold"/>
              </a:rPr>
              <a:t> = </a:t>
            </a:r>
            <a:r>
              <a:rPr lang="en-GB" sz="1800" b="1" dirty="0" err="1">
                <a:solidFill>
                  <a:schemeClr val="tx2">
                    <a:lumMod val="75000"/>
                  </a:schemeClr>
                </a:solidFill>
                <a:latin typeface="Courier New Bold"/>
              </a:rPr>
              <a:t>get_local_id</a:t>
            </a:r>
            <a:r>
              <a:rPr lang="en-GB" sz="1800" b="1" dirty="0">
                <a:latin typeface="Courier New Bold"/>
              </a:rPr>
              <a:t>(0);</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nloc</a:t>
            </a:r>
            <a:r>
              <a:rPr lang="en-GB" sz="1800" b="1" dirty="0">
                <a:latin typeface="Courier New Bold"/>
              </a:rPr>
              <a:t> = </a:t>
            </a:r>
            <a:r>
              <a:rPr lang="en-GB" sz="1800" b="1" dirty="0" err="1">
                <a:solidFill>
                  <a:schemeClr val="tx2">
                    <a:lumMod val="75000"/>
                  </a:schemeClr>
                </a:solidFill>
                <a:latin typeface="Courier New Bold"/>
              </a:rPr>
              <a:t>get_local_size</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a:latin typeface="Courier New Bold"/>
            </a:endParaRPr>
          </a:p>
          <a:p>
            <a:pPr marL="0" indent="0">
              <a:buFont typeface="Arial" pitchFamily="34" charset="0"/>
              <a:buNone/>
            </a:pPr>
            <a:r>
              <a:rPr lang="en-GB" sz="1800" b="1" dirty="0">
                <a:solidFill>
                  <a:schemeClr val="accent2"/>
                </a:solidFill>
                <a:latin typeface="Courier New Bold"/>
              </a:rPr>
              <a:t>float</a:t>
            </a:r>
            <a:r>
              <a:rPr lang="en-GB" sz="1800" b="1" dirty="0">
                <a:solidFill>
                  <a:schemeClr val="accent1"/>
                </a:solidFill>
                <a:latin typeface="Courier New Bold"/>
              </a:rPr>
              <a:t>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Awrk</a:t>
            </a:r>
            <a:r>
              <a:rPr lang="en-GB" sz="1800" b="1" dirty="0">
                <a:latin typeface="Courier New Bold"/>
              </a:rPr>
              <a:t>[k] = A[</a:t>
            </a:r>
            <a:r>
              <a:rPr lang="en-GB" sz="1800" b="1" dirty="0" err="1">
                <a:latin typeface="Courier New Bold"/>
              </a:rPr>
              <a:t>i</a:t>
            </a:r>
            <a:r>
              <a:rPr lang="en-GB" sz="1800" b="1" dirty="0">
                <a:latin typeface="Courier New Bold"/>
              </a:rPr>
              <a:t>*</a:t>
            </a:r>
            <a:r>
              <a:rPr lang="en-GB" sz="1800" b="1" dirty="0" err="1">
                <a:latin typeface="Courier New Bold"/>
              </a:rPr>
              <a:t>N+k</a:t>
            </a:r>
            <a:r>
              <a:rPr lang="en-GB" sz="1800" b="1" dirty="0">
                <a:latin typeface="Courier New Bold"/>
              </a:rPr>
              <a:t>];</a:t>
            </a:r>
          </a:p>
          <a:p>
            <a:pPr marL="0" indent="0">
              <a:buNone/>
            </a:pPr>
            <a:r>
              <a:rPr lang="en-GB" sz="1800" b="1" dirty="0">
                <a:solidFill>
                  <a:schemeClr val="accent1"/>
                </a:solidFill>
                <a:latin typeface="Courier New Bold"/>
              </a:rPr>
              <a:t>for</a:t>
            </a:r>
            <a:r>
              <a:rPr lang="en-GB" sz="1800" b="1" dirty="0">
                <a:latin typeface="Courier New Bold"/>
              </a:rPr>
              <a:t> (j = 0; j &lt; N; j++) {</a:t>
            </a:r>
          </a:p>
          <a:p>
            <a:pPr marL="0" indent="0">
              <a:buNone/>
            </a:pPr>
            <a:r>
              <a:rPr lang="en-GB" sz="1800" b="1" dirty="0">
                <a:latin typeface="Courier New Bold"/>
              </a:rPr>
              <a:t>  barrier(CLK_LOCAL_MEM_FENCE);    </a:t>
            </a:r>
          </a:p>
          <a:p>
            <a:pPr marL="0" indent="0">
              <a:buNone/>
            </a:pPr>
            <a:r>
              <a:rPr lang="en-GB" sz="1800" b="1" dirty="0">
                <a:solidFill>
                  <a:schemeClr val="accent1"/>
                </a:solidFill>
                <a:latin typeface="Courier New Bold"/>
              </a:rPr>
              <a:t>  for</a:t>
            </a:r>
            <a:r>
              <a:rPr lang="en-GB" sz="1800" b="1" dirty="0">
                <a:latin typeface="Courier New Bold"/>
              </a:rPr>
              <a:t> (k=</a:t>
            </a:r>
            <a:r>
              <a:rPr lang="en-GB" sz="1800" b="1" dirty="0" err="1">
                <a:latin typeface="Courier New Bold"/>
              </a:rPr>
              <a:t>iloc</a:t>
            </a:r>
            <a:r>
              <a:rPr lang="en-GB" sz="1800" b="1" dirty="0">
                <a:latin typeface="Courier New Bold"/>
              </a:rPr>
              <a:t>; k&lt;N; k+=</a:t>
            </a:r>
            <a:r>
              <a:rPr lang="en-GB" sz="1800" b="1" dirty="0" err="1">
                <a:latin typeface="Courier New Bold"/>
              </a:rPr>
              <a:t>nloc</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Bwrk</a:t>
            </a:r>
            <a:r>
              <a:rPr lang="en-GB" sz="1800" b="1" dirty="0">
                <a:latin typeface="Courier New Bold"/>
              </a:rPr>
              <a:t>[k] = B[k*</a:t>
            </a:r>
            <a:r>
              <a:rPr lang="en-GB" sz="1800" b="1" dirty="0" err="1">
                <a:latin typeface="Courier New Bold"/>
              </a:rPr>
              <a:t>N+j</a:t>
            </a:r>
            <a:r>
              <a:rPr lang="en-GB" sz="1800" b="1" dirty="0">
                <a:latin typeface="Courier New Bold"/>
              </a:rPr>
              <a:t>];</a:t>
            </a:r>
          </a:p>
          <a:p>
            <a:pPr marL="0" indent="0">
              <a:buNone/>
            </a:pPr>
            <a:r>
              <a:rPr lang="en-GB" sz="1800" b="1" dirty="0">
                <a:latin typeface="Courier New Bold"/>
              </a:rPr>
              <a:t>  barrier(CLK_LOCAL_MEM_FENCE);</a:t>
            </a:r>
          </a:p>
          <a:p>
            <a:pPr marL="0" indent="0">
              <a:buNone/>
            </a:pPr>
            <a:r>
              <a:rPr lang="en-GB" sz="1800" b="1" dirty="0">
                <a:latin typeface="Courier New Bold"/>
              </a:rPr>
              <a:t>  </a:t>
            </a:r>
            <a:r>
              <a:rPr lang="en-GB" sz="1800" b="1" dirty="0" err="1">
                <a:latin typeface="Courier New Bold"/>
              </a:rPr>
              <a:t>tmp</a:t>
            </a:r>
            <a:r>
              <a:rPr lang="en-GB" sz="1800" b="1" dirty="0">
                <a:latin typeface="Courier New Bold"/>
              </a:rPr>
              <a:t> = 0.0f;</a:t>
            </a:r>
          </a:p>
          <a:p>
            <a:pPr marL="0" indent="0">
              <a:buNone/>
            </a:pPr>
            <a:r>
              <a:rPr lang="en-GB" sz="1800" b="1" dirty="0">
                <a:latin typeface="Courier New Bold"/>
              </a:rPr>
              <a:t>  </a:t>
            </a:r>
            <a:r>
              <a:rPr lang="en-GB" sz="1800" b="1" dirty="0">
                <a:solidFill>
                  <a:schemeClr val="accent1"/>
                </a:solidFill>
                <a:latin typeface="Courier New Bold"/>
              </a:rPr>
              <a:t>for</a:t>
            </a:r>
            <a:r>
              <a:rPr lang="en-GB" sz="1800" b="1" dirty="0">
                <a:latin typeface="Courier New Bold"/>
              </a:rPr>
              <a:t> (k = 0; k &lt; N; k++)</a:t>
            </a:r>
          </a:p>
          <a:p>
            <a:pPr marL="0" indent="0">
              <a:buFont typeface="Arial" pitchFamily="34" charset="0"/>
              <a:buNone/>
            </a:pPr>
            <a:r>
              <a:rPr lang="en-GB" sz="1800" b="1" dirty="0">
                <a:latin typeface="Courier New Bold"/>
              </a:rPr>
              <a:t>    </a:t>
            </a:r>
            <a:r>
              <a:rPr lang="en-GB" sz="1800" b="1" dirty="0" err="1">
                <a:latin typeface="Courier New Bold"/>
              </a:rPr>
              <a:t>tmp</a:t>
            </a:r>
            <a:r>
              <a:rPr lang="en-GB" sz="1800" b="1" dirty="0">
                <a:latin typeface="Courier New Bold"/>
              </a:rPr>
              <a:t> += </a:t>
            </a:r>
            <a:r>
              <a:rPr lang="en-GB" sz="1800" b="1" dirty="0" err="1">
                <a:latin typeface="Courier New Bold"/>
              </a:rPr>
              <a:t>Awrk</a:t>
            </a:r>
            <a:r>
              <a:rPr lang="en-GB" sz="1800" b="1" dirty="0">
                <a:latin typeface="Courier New Bold"/>
              </a:rPr>
              <a:t>[k] * </a:t>
            </a:r>
            <a:r>
              <a:rPr lang="en-GB" sz="1800" b="1" dirty="0" err="1">
                <a:latin typeface="Courier New Bold"/>
              </a:rPr>
              <a:t>Bwrk</a:t>
            </a:r>
            <a:r>
              <a:rPr lang="en-GB" sz="1800" b="1" dirty="0">
                <a:latin typeface="Courier New Bold"/>
              </a:rPr>
              <a:t>[k];</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a:t>
            </a:r>
            <a:r>
              <a:rPr lang="en-GB" sz="1800" b="1" dirty="0" err="1">
                <a:latin typeface="Courier New Bold"/>
              </a:rPr>
              <a:t>N+j</a:t>
            </a:r>
            <a:r>
              <a:rPr lang="en-GB" sz="1800" b="1" dirty="0">
                <a:latin typeface="Courier New Bold"/>
              </a:rPr>
              <a:t>] = </a:t>
            </a:r>
            <a:r>
              <a:rPr lang="en-GB" sz="1800" b="1" dirty="0" err="1">
                <a:latin typeface="Courier New Bold"/>
              </a:rPr>
              <a:t>tmp</a:t>
            </a:r>
            <a:r>
              <a:rPr lang="en-GB" sz="1800" b="1" dirty="0">
                <a:latin typeface="Courier New Bold"/>
              </a:rPr>
              <a:t>;</a:t>
            </a:r>
          </a:p>
          <a:p>
            <a:pPr marL="0" indent="0">
              <a:buFont typeface="Arial" pitchFamily="34" charset="0"/>
              <a:buNone/>
            </a:pPr>
            <a:r>
              <a:rPr lang="en-GB" sz="1800" b="1" dirty="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788024" y="5380672"/>
            <a:ext cx="3960441" cy="1477328"/>
          </a:xfrm>
          <a:prstGeom prst="rect">
            <a:avLst/>
          </a:prstGeom>
        </p:spPr>
        <p:txBody>
          <a:bodyPr wrap="square">
            <a:spAutoFit/>
          </a:bodyPr>
          <a:lstStyle/>
          <a:p>
            <a:pPr algn="ctr"/>
            <a:r>
              <a:rPr lang="en-GB" b="1" dirty="0">
                <a:solidFill>
                  <a:schemeClr val="accent1"/>
                </a:solidFill>
              </a:rPr>
              <a:t>Pass in a pointer to local memory.  Work-items in a work-group start by cooperatively copying the columns of B they need into the work-group's local memory.</a:t>
            </a:r>
          </a:p>
        </p:txBody>
      </p:sp>
      <p:sp>
        <p:nvSpPr>
          <p:cNvPr id="8" name="Oval 7"/>
          <p:cNvSpPr/>
          <p:nvPr/>
        </p:nvSpPr>
        <p:spPr>
          <a:xfrm>
            <a:off x="0" y="3933056"/>
            <a:ext cx="4283968"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p:nvSpPr>
        <p:spPr>
          <a:xfrm>
            <a:off x="107504" y="2564904"/>
            <a:ext cx="367240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p:cNvSpPr/>
          <p:nvPr/>
        </p:nvSpPr>
        <p:spPr>
          <a:xfrm>
            <a:off x="4572000" y="2420888"/>
            <a:ext cx="4320480" cy="13681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0159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14307" y="1549235"/>
            <a:ext cx="4829693" cy="4324261"/>
          </a:xfrm>
          <a:prstGeom prst="rect">
            <a:avLst/>
          </a:prstGeom>
          <a:solidFill>
            <a:srgbClr val="FFFFFF"/>
          </a:solidFill>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GB" sz="1100" b="1" dirty="0">
                <a:solidFill>
                  <a:schemeClr val="tx1"/>
                </a:solidFill>
                <a:latin typeface="Courier New Bold"/>
              </a:rPr>
              <a:t>  cl::Buffer </a:t>
            </a:r>
            <a:r>
              <a:rPr lang="en-GB" sz="1100" b="1" dirty="0" err="1">
                <a:solidFill>
                  <a:schemeClr val="tx1"/>
                </a:solidFill>
                <a:latin typeface="Courier New Bold"/>
              </a:rPr>
              <a:t>d_a</a:t>
            </a:r>
            <a:r>
              <a:rPr lang="en-GB" sz="1100" b="1" dirty="0">
                <a:solidFill>
                  <a:schemeClr val="tx1"/>
                </a:solidFill>
                <a:latin typeface="Courier New Bold"/>
              </a:rPr>
              <a:t>(context, begin(</a:t>
            </a:r>
            <a:r>
              <a:rPr lang="en-GB" sz="1100" b="1" dirty="0" err="1">
                <a:solidFill>
                  <a:schemeClr val="tx1"/>
                </a:solidFill>
                <a:latin typeface="Courier New Bold"/>
              </a:rPr>
              <a:t>h_A</a:t>
            </a:r>
            <a:r>
              <a:rPr lang="en-GB" sz="1100" b="1" dirty="0">
                <a:solidFill>
                  <a:schemeClr val="tx1"/>
                </a:solidFill>
                <a:latin typeface="Courier New Bold"/>
              </a:rPr>
              <a:t>), end(</a:t>
            </a:r>
            <a:r>
              <a:rPr lang="en-GB" sz="1100" b="1" dirty="0" err="1">
                <a:solidFill>
                  <a:schemeClr val="tx1"/>
                </a:solidFill>
                <a:latin typeface="Courier New Bold"/>
              </a:rPr>
              <a:t>h_A</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begin(</a:t>
            </a:r>
            <a:r>
              <a:rPr lang="en-GB" sz="1100" b="1" dirty="0" err="1">
                <a:solidFill>
                  <a:schemeClr val="tx1"/>
                </a:solidFill>
                <a:latin typeface="Courier New Bold"/>
              </a:rPr>
              <a:t>h_B</a:t>
            </a:r>
            <a:r>
              <a:rPr lang="en-GB" sz="1100" b="1" dirty="0">
                <a:solidFill>
                  <a:schemeClr val="tx1"/>
                </a:solidFill>
                <a:latin typeface="Courier New Bold"/>
              </a:rPr>
              <a:t>), end(</a:t>
            </a:r>
            <a:r>
              <a:rPr lang="en-GB" sz="1100" b="1" dirty="0" err="1">
                <a:solidFill>
                  <a:schemeClr val="tx1"/>
                </a:solidFill>
                <a:latin typeface="Courier New Bold"/>
              </a:rPr>
              <a:t>h_B</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a:p>
            <a:endParaRPr lang="da-DK" sz="1100" b="1" dirty="0">
              <a:latin typeface="Courier New Bold"/>
            </a:endParaRP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(N,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latin typeface="Courier New Bold"/>
            </a:endParaRPr>
          </a:p>
          <a:p>
            <a:r>
              <a:rPr lang="en-US" sz="1100" b="1" dirty="0">
                <a:latin typeface="Courier New Bold"/>
              </a:rPr>
              <a:t>  </a:t>
            </a:r>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run_time</a:t>
            </a:r>
            <a:r>
              <a:rPr lang="en-US" sz="1100" b="1" dirty="0">
                <a:latin typeface="Courier New Bold"/>
              </a:rPr>
              <a:t>  = </a:t>
            </a:r>
            <a:r>
              <a:rPr lang="en-US" sz="1100" b="1" dirty="0" err="1">
                <a:latin typeface="Courier New Bold"/>
              </a:rPr>
              <a:t>wtime</a:t>
            </a:r>
            <a:r>
              <a:rPr lang="en-US" sz="1100" b="1" dirty="0">
                <a:latin typeface="Courier New Bold"/>
              </a:rPr>
              <a:t>() - </a:t>
            </a:r>
            <a:r>
              <a:rPr lang="en-US" sz="1100" b="1" dirty="0" err="1">
                <a:latin typeface="Courier New Bold"/>
              </a:rPr>
              <a:t>start_time</a:t>
            </a:r>
            <a:r>
              <a:rPr lang="en-US" sz="1100" b="1" dirty="0">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begin(</a:t>
            </a:r>
            <a:r>
              <a:rPr lang="en-GB" sz="1100" b="1" dirty="0" err="1">
                <a:solidFill>
                  <a:schemeClr val="tx1"/>
                </a:solidFill>
                <a:latin typeface="Courier New Bold"/>
              </a:rPr>
              <a:t>h_C</a:t>
            </a:r>
            <a:r>
              <a:rPr lang="en-GB" sz="1100" b="1" dirty="0">
                <a:solidFill>
                  <a:schemeClr val="tx1"/>
                </a:solidFill>
                <a:latin typeface="Courier New Bold"/>
              </a:rPr>
              <a:t>), end(</a:t>
            </a:r>
            <a:r>
              <a:rPr lang="en-GB" sz="1100" b="1" dirty="0" err="1">
                <a:solidFill>
                  <a:schemeClr val="tx1"/>
                </a:solidFill>
                <a:latin typeface="Courier New Bold"/>
              </a:rPr>
              <a:t>h_C</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results(</a:t>
            </a:r>
            <a:r>
              <a:rPr lang="en-US" sz="1100" b="1" dirty="0">
                <a:latin typeface="Courier New Bold"/>
              </a:rPr>
              <a:t>N</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13" name="Rectangle 12"/>
          <p:cNvSpPr/>
          <p:nvPr/>
        </p:nvSpPr>
        <p:spPr>
          <a:xfrm>
            <a:off x="35496" y="1138673"/>
            <a:ext cx="4536504" cy="4832093"/>
          </a:xfrm>
          <a:prstGeom prst="rect">
            <a:avLst/>
          </a:prstGeom>
          <a:solidFill>
            <a:srgbClr val="FFFFFF"/>
          </a:solidFill>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N; // A[N][N],B[N][N],C[N][N]</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size;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N     = ORDER;</a:t>
            </a:r>
          </a:p>
          <a:p>
            <a:r>
              <a:rPr lang="en-US" sz="1100" b="1" dirty="0">
                <a:solidFill>
                  <a:schemeClr val="tx1"/>
                </a:solidFill>
                <a:latin typeface="Courier New Bold"/>
              </a:rPr>
              <a:t>  size  = N*N; </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std::vector&lt;float&gt;(size);</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a:latin typeface="Courier New Bold"/>
              </a:rPr>
              <a:t>(size)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(N,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11" name="TextBox 10"/>
          <p:cNvSpPr txBox="1"/>
          <p:nvPr/>
        </p:nvSpPr>
        <p:spPr>
          <a:xfrm>
            <a:off x="827584" y="836712"/>
            <a:ext cx="783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 Pass local memory to kernels. </a:t>
            </a:r>
          </a:p>
          <a:p>
            <a:pPr marL="361950" lvl="2" indent="-36195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361950" lvl="2" indent="-361950">
              <a:buFont typeface="+mj-lt"/>
              <a:buAutoNum type="arabicPeriod"/>
            </a:pPr>
            <a:r>
              <a:rPr lang="en-US" sz="2000" dirty="0">
                <a:solidFill>
                  <a:schemeClr val="bg1"/>
                </a:solidFill>
              </a:rPr>
              <a:t>Allocate the size of local memory</a:t>
            </a:r>
          </a:p>
          <a:p>
            <a:pPr marL="361950" lvl="2" indent="-36195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0" name="TextBox 9"/>
          <p:cNvSpPr txBox="1"/>
          <p:nvPr/>
        </p:nvSpPr>
        <p:spPr>
          <a:xfrm>
            <a:off x="4499992" y="4293096"/>
            <a:ext cx="4541561" cy="430887"/>
          </a:xfrm>
          <a:prstGeom prst="rect">
            <a:avLst/>
          </a:prstGeom>
          <a:solidFill>
            <a:schemeClr val="bg1"/>
          </a:solidFill>
          <a:ln w="12700">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 cl::</a:t>
            </a:r>
            <a:r>
              <a:rPr lang="en-US" sz="1100" b="1" dirty="0" err="1">
                <a:latin typeface="Courier New Bold"/>
              </a:rPr>
              <a:t>NDRange</a:t>
            </a:r>
            <a:r>
              <a:rPr lang="en-US" sz="1100" b="1" dirty="0">
                <a:latin typeface="Courier New Bold"/>
              </a:rPr>
              <a:t>(N)),</a:t>
            </a:r>
          </a:p>
          <a:p>
            <a:r>
              <a:rPr lang="en-US" sz="1100" b="1" dirty="0">
                <a:latin typeface="Courier New Bold"/>
              </a:rPr>
              <a:t>       N,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solidFill>
                  <a:srgbClr val="FF0000"/>
                </a:solidFill>
                <a:latin typeface="Courier New Bold"/>
              </a:rPr>
              <a:t>localmem</a:t>
            </a:r>
            <a:r>
              <a:rPr lang="en-US" sz="1100" b="1" dirty="0">
                <a:latin typeface="Courier New Bold"/>
              </a:rPr>
              <a:t>);</a:t>
            </a:r>
            <a:endParaRPr lang="en-GB" sz="1100" b="1" dirty="0">
              <a:latin typeface="Courier New Bold"/>
            </a:endParaRPr>
          </a:p>
        </p:txBody>
      </p:sp>
      <p:sp>
        <p:nvSpPr>
          <p:cNvPr id="9" name="TextBox 8"/>
          <p:cNvSpPr txBox="1"/>
          <p:nvPr/>
        </p:nvSpPr>
        <p:spPr>
          <a:xfrm>
            <a:off x="4499993" y="2845972"/>
            <a:ext cx="4536504" cy="938719"/>
          </a:xfrm>
          <a:prstGeom prst="rect">
            <a:avLst/>
          </a:prstGeom>
          <a:solidFill>
            <a:schemeClr val="bg1"/>
          </a:solidFill>
          <a:ln w="12700">
            <a:solidFill>
              <a:schemeClr val="accent4"/>
            </a:solidFill>
          </a:ln>
        </p:spPr>
        <p:txBody>
          <a:bodyPr wrap="square" rtlCol="0">
            <a:spAutoFit/>
          </a:bodyPr>
          <a:lstStyle/>
          <a:p>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solidFill>
                  <a:srgbClr val="FF0000"/>
                </a:solidFill>
                <a:latin typeface="Courier New Bold"/>
              </a:rPr>
              <a:t> </a:t>
            </a:r>
            <a:r>
              <a:rPr lang="en-GB" sz="1100" b="1" dirty="0" err="1">
                <a:solidFill>
                  <a:srgbClr val="FF0000"/>
                </a:solidFill>
                <a:latin typeface="Courier New Bold"/>
              </a:rPr>
              <a:t>localmem</a:t>
            </a:r>
            <a:r>
              <a:rPr lang="en-GB" sz="1100" b="1" dirty="0">
                <a:solidFill>
                  <a:srgbClr val="FF0000"/>
                </a:solidFill>
                <a:latin typeface="Courier New Bold"/>
              </a:rPr>
              <a:t> =</a:t>
            </a:r>
          </a:p>
          <a:p>
            <a:r>
              <a:rPr lang="en-GB" sz="1100" b="1" dirty="0">
                <a:solidFill>
                  <a:srgbClr val="FF0000"/>
                </a:solidFill>
                <a:latin typeface="Courier New Bold"/>
              </a:rPr>
              <a:t>                    cl::Local(</a:t>
            </a:r>
            <a:r>
              <a:rPr lang="en-GB" sz="1100" b="1" dirty="0" err="1">
                <a:solidFill>
                  <a:srgbClr val="FF0000"/>
                </a:solidFill>
                <a:latin typeface="Courier New Bold"/>
              </a:rPr>
              <a:t>sizeof</a:t>
            </a:r>
            <a:r>
              <a:rPr lang="en-GB" sz="1100" b="1" dirty="0">
                <a:solidFill>
                  <a:srgbClr val="FF0000"/>
                </a:solidFill>
                <a:latin typeface="Courier New Bold"/>
              </a:rPr>
              <a:t>(float) * N);</a:t>
            </a:r>
          </a:p>
          <a:p>
            <a:r>
              <a:rPr lang="en-GB" sz="1100" b="1" dirty="0">
                <a:latin typeface="Courier New Bold"/>
              </a:rPr>
              <a:t>cl::</a:t>
            </a:r>
            <a:r>
              <a:rPr lang="en-GB" sz="1100" b="1" dirty="0" err="1">
                <a:latin typeface="Courier New Bold"/>
              </a:rPr>
              <a:t>KernelFunctor</a:t>
            </a:r>
            <a:r>
              <a:rPr lang="en-GB" sz="1100" b="1" dirty="0">
                <a:latin typeface="Courier New Bold"/>
              </a:rPr>
              <a:t>&lt;</a:t>
            </a:r>
            <a:r>
              <a:rPr lang="en-GB" sz="1100" b="1" dirty="0" err="1">
                <a:latin typeface="Courier New Bold"/>
              </a:rPr>
              <a:t>int</a:t>
            </a:r>
            <a:r>
              <a:rPr lang="en-GB" sz="1100" b="1" dirty="0">
                <a:latin typeface="Courier New Bold"/>
              </a:rPr>
              <a:t>, cl::Buffer, cl::Buffer,</a:t>
            </a:r>
          </a:p>
          <a:p>
            <a:r>
              <a:rPr lang="en-GB" sz="1100" b="1" dirty="0">
                <a:latin typeface="Courier New Bold"/>
              </a:rPr>
              <a:t>                cl::Buffer, </a:t>
            </a:r>
            <a:r>
              <a:rPr lang="en-GB" sz="1100" b="1" dirty="0">
                <a:solidFill>
                  <a:srgbClr val="FF0000"/>
                </a:solidFill>
                <a:latin typeface="Courier New Bold"/>
              </a:rPr>
              <a:t>cl::</a:t>
            </a:r>
            <a:r>
              <a:rPr lang="en-GB" sz="1100" b="1" dirty="0" err="1">
                <a:solidFill>
                  <a:srgbClr val="FF0000"/>
                </a:solidFill>
                <a:latin typeface="Courier New Bold"/>
              </a:rPr>
              <a:t>LocalSpaceArg</a:t>
            </a:r>
            <a:r>
              <a:rPr lang="en-GB" sz="1100" b="1" dirty="0">
                <a:latin typeface="Courier New Bold"/>
              </a:rPr>
              <a:t>&gt; </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204853170"/>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a:extLst>
              <a:ext uri="{FF2B5EF4-FFF2-40B4-BE49-F238E27FC236}">
                <a16:creationId xmlns:a16="http://schemas.microsoft.com/office/drawing/2014/main" id="{BE3C820C-8BEC-9545-9C90-D5E3A7008DE2}"/>
              </a:ext>
            </a:extLst>
          </p:cNvPr>
          <p:cNvSpPr txBox="1"/>
          <p:nvPr/>
        </p:nvSpPr>
        <p:spPr>
          <a:xfrm>
            <a:off x="73134" y="5172870"/>
            <a:ext cx="8892480" cy="646331"/>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Tree>
    <p:extLst>
      <p:ext uri="{BB962C8B-B14F-4D97-AF65-F5344CB8AC3E}">
        <p14:creationId xmlns:p14="http://schemas.microsoft.com/office/powerpoint/2010/main" val="39774043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using local memory</a:t>
            </a:r>
          </a:p>
        </p:txBody>
      </p:sp>
      <p:sp>
        <p:nvSpPr>
          <p:cNvPr id="8" name="Content Placeholder 7"/>
          <p:cNvSpPr>
            <a:spLocks noGrp="1"/>
          </p:cNvSpPr>
          <p:nvPr>
            <p:ph idx="1"/>
          </p:nvPr>
        </p:nvSpPr>
        <p:spPr>
          <a:xfrm>
            <a:off x="179512" y="1127502"/>
            <a:ext cx="8784976" cy="5541858"/>
          </a:xfrm>
        </p:spPr>
        <p:txBody>
          <a:bodyPr>
            <a:normAutofit fontScale="850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the previous exercise</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15995565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work-items should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a:t>
            </a:r>
            <a:r>
              <a:rPr lang="en-GB" i="1" dirty="0"/>
              <a:t>blocking</a:t>
            </a:r>
            <a:r>
              <a:rPr lang="en-GB" dirty="0"/>
              <a:t> techniques  </a:t>
            </a:r>
          </a:p>
          <a:p>
            <a:pPr lvl="2">
              <a:lnSpc>
                <a:spcPct val="110000"/>
              </a:lnSpc>
            </a:pPr>
            <a:r>
              <a:rPr lang="en-GB" dirty="0"/>
              <a:t>Decompose matrices into tiles such that three tiles just fit in the fastest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have provided a very fast yet still quite simple block matrix multiply solution in OpenCL. This uses register blocking with block sizes mapped onto the GPU’s warp/</a:t>
            </a:r>
            <a:r>
              <a:rPr lang="en-GB" dirty="0" err="1"/>
              <a:t>wavefront</a:t>
            </a:r>
            <a:r>
              <a:rPr lang="en-GB" dirty="0"/>
              <a:t> size. We'll come back to this later in the advanced section</a:t>
            </a:r>
          </a:p>
        </p:txBody>
      </p:sp>
    </p:spTree>
    <p:extLst>
      <p:ext uri="{BB962C8B-B14F-4D97-AF65-F5344CB8AC3E}">
        <p14:creationId xmlns:p14="http://schemas.microsoft.com/office/powerpoint/2010/main" val="18015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1385497"/>
            <a:ext cx="8875712" cy="4425355"/>
          </a:xfrm>
        </p:spPr>
        <p:txBody>
          <a:bodyPr>
            <a:normAutofit/>
          </a:bodyPr>
          <a:lstStyle/>
          <a:p>
            <a:pPr marL="0" indent="0">
              <a:buNone/>
            </a:pPr>
            <a:r>
              <a:rPr lang="en-GB" sz="1800" dirty="0">
                <a:latin typeface="Courier"/>
              </a:rPr>
              <a:t>void </a:t>
            </a:r>
            <a:r>
              <a:rPr lang="en-GB" sz="1800" dirty="0" err="1">
                <a:latin typeface="Courier"/>
              </a:rPr>
              <a:t>mat_mul</a:t>
            </a:r>
            <a:r>
              <a:rPr lang="en-GB" sz="1800" dirty="0">
                <a:latin typeface="Courier"/>
              </a:rPr>
              <a:t>(</a:t>
            </a:r>
            <a:r>
              <a:rPr lang="en-GB" sz="1800" dirty="0" err="1">
                <a:latin typeface="Courier"/>
              </a:rPr>
              <a:t>int</a:t>
            </a:r>
            <a:r>
              <a:rPr lang="en-GB" sz="1800" dirty="0">
                <a:latin typeface="Courier"/>
              </a:rPr>
              <a:t> N, float *A, float *B, float *C)</a:t>
            </a:r>
          </a:p>
          <a:p>
            <a:pPr marL="0" indent="0">
              <a:buNone/>
            </a:pPr>
            <a:r>
              <a:rPr lang="en-GB" sz="1800" dirty="0">
                <a:latin typeface="Courier"/>
              </a:rPr>
              <a:t>{</a:t>
            </a:r>
            <a:endParaRPr lang="en-GB" sz="1800" i="1" dirty="0">
              <a:latin typeface="Courier"/>
            </a:endParaRPr>
          </a:p>
          <a:p>
            <a:pPr marL="0" indent="0">
              <a:buNone/>
            </a:pPr>
            <a:r>
              <a:rPr lang="en-GB" sz="1800" dirty="0">
                <a:latin typeface="Courier"/>
              </a:rPr>
              <a:t>  </a:t>
            </a:r>
            <a:r>
              <a:rPr lang="en-GB" sz="1800" dirty="0" err="1">
                <a:latin typeface="Courier"/>
              </a:rPr>
              <a:t>int</a:t>
            </a:r>
            <a:r>
              <a:rPr lang="en-GB" sz="1800" dirty="0">
                <a:latin typeface="Courier"/>
              </a:rPr>
              <a:t> </a:t>
            </a:r>
            <a:r>
              <a:rPr lang="en-GB" sz="1800" dirty="0" err="1">
                <a:latin typeface="Courier"/>
              </a:rPr>
              <a:t>i</a:t>
            </a:r>
            <a:r>
              <a:rPr lang="en-GB" sz="1800" dirty="0">
                <a:latin typeface="Courier"/>
              </a:rPr>
              <a:t>, j, k;</a:t>
            </a:r>
          </a:p>
          <a:p>
            <a:pPr marL="0" indent="0">
              <a:buNone/>
            </a:pPr>
            <a:r>
              <a:rPr lang="en-GB" sz="1800" dirty="0">
                <a:latin typeface="Courier"/>
              </a:rPr>
              <a:t>  for (i = 0; i &lt; N; i++) </a:t>
            </a:r>
          </a:p>
          <a:p>
            <a:pPr marL="0" indent="0">
              <a:buNone/>
            </a:pPr>
            <a:r>
              <a:rPr lang="en-GB" sz="1800" dirty="0">
                <a:latin typeface="Courier"/>
              </a:rPr>
              <a:t>    for (j = 0; j &lt; N; j++) </a:t>
            </a:r>
          </a:p>
          <a:p>
            <a:pPr marL="0" indent="0">
              <a:buNone/>
            </a:pPr>
            <a:r>
              <a:rPr lang="en-GB" sz="1800" dirty="0">
                <a:latin typeface="Courier"/>
              </a:rPr>
              <a:t>      for (k = 0; k &lt; N; k++)  </a:t>
            </a:r>
          </a:p>
          <a:p>
            <a:pPr marL="0" indent="0">
              <a:buNone/>
            </a:pPr>
            <a:r>
              <a:rPr lang="en-GB" sz="1800" dirty="0">
                <a:latin typeface="Courier"/>
              </a:rPr>
              <a:t>        C[</a:t>
            </a:r>
            <a:r>
              <a:rPr lang="en-GB" sz="1800" dirty="0" err="1">
                <a:latin typeface="Courier"/>
              </a:rPr>
              <a:t>i</a:t>
            </a:r>
            <a:r>
              <a:rPr lang="en-GB" sz="1800" dirty="0">
                <a:latin typeface="Courier"/>
              </a:rPr>
              <a:t>*</a:t>
            </a:r>
            <a:r>
              <a:rPr lang="en-GB" sz="1800" dirty="0" err="1">
                <a:latin typeface="Courier"/>
              </a:rPr>
              <a:t>N+j</a:t>
            </a:r>
            <a:r>
              <a:rPr lang="en-GB" sz="1800" dirty="0">
                <a:latin typeface="Courier"/>
              </a:rPr>
              <a:t>] += A[</a:t>
            </a:r>
            <a:r>
              <a:rPr lang="en-GB" sz="1800" dirty="0" err="1">
                <a:latin typeface="Courier"/>
              </a:rPr>
              <a:t>i</a:t>
            </a:r>
            <a:r>
              <a:rPr lang="en-GB" sz="1800" dirty="0">
                <a:latin typeface="Courier"/>
              </a:rPr>
              <a:t>*</a:t>
            </a:r>
            <a:r>
              <a:rPr lang="en-GB" sz="1800" dirty="0" err="1">
                <a:latin typeface="Courier"/>
              </a:rPr>
              <a:t>N+k</a:t>
            </a:r>
            <a:r>
              <a:rPr lang="en-GB" sz="1800" dirty="0">
                <a:latin typeface="Courier"/>
              </a:rPr>
              <a:t>] * B[k*</a:t>
            </a:r>
            <a:r>
              <a:rPr lang="en-GB" sz="1800" dirty="0" err="1">
                <a:latin typeface="Courier"/>
              </a:rPr>
              <a:t>N+j</a:t>
            </a:r>
            <a:r>
              <a:rPr lang="en-GB" sz="1800" dirty="0">
                <a:latin typeface="Courier"/>
              </a:rPr>
              <a:t>];</a:t>
            </a:r>
          </a:p>
          <a:p>
            <a:pPr marL="0" indent="0">
              <a:buNone/>
            </a:pPr>
            <a:r>
              <a:rPr lang="en-GB" sz="1800" b="1" dirty="0">
                <a:latin typeface="Courier"/>
              </a:rPr>
              <a:t>}</a:t>
            </a:r>
          </a:p>
        </p:txBody>
      </p:sp>
    </p:spTree>
    <p:extLst>
      <p:ext uri="{BB962C8B-B14F-4D97-AF65-F5344CB8AC3E}">
        <p14:creationId xmlns:p14="http://schemas.microsoft.com/office/powerpoint/2010/main" val="1840821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(j = </a:t>
            </a:r>
            <a:r>
              <a:rPr lang="en-GB" sz="2000" dirty="0" err="1">
                <a:latin typeface="Courier"/>
              </a:rPr>
              <a:t>jb</a:t>
            </a:r>
            <a:r>
              <a:rPr lang="en-GB" sz="2000" dirty="0">
                <a:latin typeface="Courier"/>
              </a:rPr>
              <a:t>*NB; j &lt; (jb+1)*NB; j++)</a:t>
            </a:r>
          </a:p>
          <a:p>
            <a:pPr marL="0" indent="0">
              <a:buNone/>
            </a:pPr>
            <a:r>
              <a:rPr lang="en-GB" sz="2000" dirty="0">
                <a:latin typeface="Courier"/>
              </a:rPr>
              <a:t>          for (kb = 0; kb &lt; NB; kb++) </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6804248" y="1700808"/>
            <a:ext cx="2238703"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Break each loop into chunks with a size chosen to match the size of your fast memory</a:t>
            </a:r>
          </a:p>
        </p:txBody>
      </p:sp>
    </p:spTree>
    <p:extLst>
      <p:ext uri="{BB962C8B-B14F-4D97-AF65-F5344CB8AC3E}">
        <p14:creationId xmlns:p14="http://schemas.microsoft.com/office/powerpoint/2010/main" val="21048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4" name="TextBox 3"/>
          <p:cNvSpPr txBox="1"/>
          <p:nvPr/>
        </p:nvSpPr>
        <p:spPr>
          <a:xfrm>
            <a:off x="5940152" y="1700808"/>
            <a:ext cx="2979682" cy="163121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t>Rearrange loop nest to move loops over blocks “out” and leave loops over a single block together</a:t>
            </a:r>
          </a:p>
        </p:txBody>
      </p:sp>
    </p:spTree>
    <p:extLst>
      <p:ext uri="{BB962C8B-B14F-4D97-AF65-F5344CB8AC3E}">
        <p14:creationId xmlns:p14="http://schemas.microsoft.com/office/powerpoint/2010/main" val="641999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for (</a:t>
            </a:r>
            <a:r>
              <a:rPr lang="en-GB" sz="2000" dirty="0" err="1">
                <a:latin typeface="Courier"/>
              </a:rPr>
              <a:t>i</a:t>
            </a:r>
            <a:r>
              <a:rPr lang="en-GB" sz="2000" dirty="0">
                <a:latin typeface="Courier"/>
              </a:rPr>
              <a:t> = </a:t>
            </a:r>
            <a:r>
              <a:rPr lang="en-GB" sz="2000" dirty="0" err="1">
                <a:latin typeface="Courier"/>
              </a:rPr>
              <a:t>ib</a:t>
            </a:r>
            <a:r>
              <a:rPr lang="en-GB" sz="2000" dirty="0">
                <a:latin typeface="Courier"/>
              </a:rPr>
              <a:t>*NB; </a:t>
            </a:r>
            <a:r>
              <a:rPr lang="en-GB" sz="2000" dirty="0" err="1">
                <a:latin typeface="Courier"/>
              </a:rPr>
              <a:t>i</a:t>
            </a:r>
            <a:r>
              <a:rPr lang="en-GB" sz="2000" dirty="0">
                <a:latin typeface="Courier"/>
              </a:rPr>
              <a:t> &lt; (ib+1)*NB; </a:t>
            </a:r>
            <a:r>
              <a:rPr lang="en-GB" sz="2000" dirty="0" err="1">
                <a:latin typeface="Courier"/>
              </a:rPr>
              <a:t>i</a:t>
            </a:r>
            <a:r>
              <a:rPr lang="en-GB" sz="2000" dirty="0">
                <a:latin typeface="Courier"/>
              </a:rPr>
              <a:t>++)</a:t>
            </a:r>
          </a:p>
          <a:p>
            <a:pPr marL="0" indent="0">
              <a:buNone/>
            </a:pPr>
            <a:r>
              <a:rPr lang="en-GB" sz="2000" dirty="0">
                <a:latin typeface="Courier"/>
              </a:rPr>
              <a:t>          for (j = </a:t>
            </a:r>
            <a:r>
              <a:rPr lang="en-GB" sz="2000" dirty="0" err="1">
                <a:latin typeface="Courier"/>
              </a:rPr>
              <a:t>jb</a:t>
            </a:r>
            <a:r>
              <a:rPr lang="en-GB" sz="2000" dirty="0">
                <a:latin typeface="Courier"/>
              </a:rPr>
              <a:t>*NB; j&lt; (jb+1)*NB; j++)</a:t>
            </a:r>
          </a:p>
          <a:p>
            <a:pPr marL="0" indent="0">
              <a:buNone/>
            </a:pPr>
            <a:r>
              <a:rPr lang="en-GB" sz="2000" dirty="0">
                <a:latin typeface="Courier"/>
              </a:rPr>
              <a:t>            for (k = kb*NB; k &lt; (kb+1)*NB; k++)</a:t>
            </a:r>
          </a:p>
          <a:p>
            <a:pPr marL="0" indent="0">
              <a:buNone/>
            </a:pPr>
            <a:r>
              <a:rPr lang="en-GB" sz="2000" dirty="0">
                <a:latin typeface="Courier"/>
              </a:rPr>
              <a:t>              C[</a:t>
            </a:r>
            <a:r>
              <a:rPr lang="en-GB" sz="2000" dirty="0" err="1">
                <a:latin typeface="Courier"/>
              </a:rPr>
              <a:t>i</a:t>
            </a:r>
            <a:r>
              <a:rPr lang="en-GB" sz="2000" dirty="0">
                <a:latin typeface="Courier"/>
              </a:rPr>
              <a:t>*</a:t>
            </a:r>
            <a:r>
              <a:rPr lang="en-GB" sz="2000" dirty="0" err="1">
                <a:latin typeface="Courier"/>
              </a:rPr>
              <a:t>N+j</a:t>
            </a:r>
            <a:r>
              <a:rPr lang="en-GB" sz="2000" dirty="0">
                <a:latin typeface="Courier"/>
              </a:rPr>
              <a:t>] += A[</a:t>
            </a:r>
            <a:r>
              <a:rPr lang="en-GB" sz="2000" dirty="0" err="1">
                <a:latin typeface="Courier"/>
              </a:rPr>
              <a:t>i</a:t>
            </a:r>
            <a:r>
              <a:rPr lang="en-GB" sz="2000" dirty="0">
                <a:latin typeface="Courier"/>
              </a:rPr>
              <a:t>*</a:t>
            </a:r>
            <a:r>
              <a:rPr lang="en-GB" sz="2000" dirty="0" err="1">
                <a:latin typeface="Courier"/>
              </a:rPr>
              <a:t>N+k</a:t>
            </a:r>
            <a:r>
              <a:rPr lang="en-GB" sz="2000" dirty="0">
                <a:latin typeface="Courier"/>
              </a:rPr>
              <a:t>]*B[k*</a:t>
            </a:r>
            <a:r>
              <a:rPr lang="en-GB" sz="2000" dirty="0" err="1">
                <a:latin typeface="Courier"/>
              </a:rPr>
              <a:t>N+j</a:t>
            </a:r>
            <a:r>
              <a:rPr lang="en-GB" sz="2000" dirty="0">
                <a:latin typeface="Courier"/>
              </a:rPr>
              <a:t>];</a:t>
            </a:r>
          </a:p>
          <a:p>
            <a:pPr marL="0" indent="0">
              <a:buNone/>
            </a:pPr>
            <a:r>
              <a:rPr lang="en-GB" sz="2000" b="1" dirty="0">
                <a:latin typeface="Courier"/>
              </a:rPr>
              <a:t> </a:t>
            </a:r>
          </a:p>
          <a:p>
            <a:pPr marL="0" indent="0">
              <a:buNone/>
            </a:pPr>
            <a:r>
              <a:rPr lang="en-GB" sz="2000" b="1" dirty="0">
                <a:latin typeface="Courier"/>
              </a:rPr>
              <a:t>} </a:t>
            </a:r>
          </a:p>
        </p:txBody>
      </p:sp>
      <p:sp>
        <p:nvSpPr>
          <p:cNvPr id="5" name="TextBox 4"/>
          <p:cNvSpPr txBox="1"/>
          <p:nvPr/>
        </p:nvSpPr>
        <p:spPr>
          <a:xfrm>
            <a:off x="4587766" y="5729475"/>
            <a:ext cx="3894084" cy="707886"/>
          </a:xfrm>
          <a:prstGeom prst="rect">
            <a:avLst/>
          </a:prstGeom>
          <a:solidFill>
            <a:schemeClr val="bg1"/>
          </a:solidFill>
          <a:ln w="31750">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sz="2000" dirty="0">
                <a:solidFill>
                  <a:prstClr val="black"/>
                </a:solidFill>
              </a:rPr>
              <a:t>This is just a local matrix multiplication of a single block</a:t>
            </a:r>
          </a:p>
        </p:txBody>
      </p:sp>
      <p:sp>
        <p:nvSpPr>
          <p:cNvPr id="6" name="Rectangle 5"/>
          <p:cNvSpPr/>
          <p:nvPr/>
        </p:nvSpPr>
        <p:spPr>
          <a:xfrm>
            <a:off x="1475656" y="3573016"/>
            <a:ext cx="7479234" cy="15121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0"/>
          </p:cNvCxnSpPr>
          <p:nvPr/>
        </p:nvCxnSpPr>
        <p:spPr>
          <a:xfrm flipH="1" flipV="1">
            <a:off x="5220072" y="5085184"/>
            <a:ext cx="1314736" cy="6442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334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268288" y="977463"/>
            <a:ext cx="8875712" cy="5628290"/>
          </a:xfrm>
        </p:spPr>
        <p:txBody>
          <a:bodyPr>
            <a:normAutofit/>
          </a:bodyPr>
          <a:lstStyle/>
          <a:p>
            <a:pPr marL="0" indent="0">
              <a:buNone/>
            </a:pPr>
            <a:r>
              <a:rPr lang="en-GB" sz="2000" dirty="0">
                <a:latin typeface="Courier"/>
              </a:rPr>
              <a:t>void </a:t>
            </a:r>
            <a:r>
              <a:rPr lang="en-GB" sz="2000" dirty="0" err="1">
                <a:latin typeface="Courier"/>
              </a:rPr>
              <a:t>mat_mul</a:t>
            </a:r>
            <a:r>
              <a:rPr lang="en-GB" sz="2000" dirty="0">
                <a:latin typeface="Courier"/>
              </a:rPr>
              <a:t>(</a:t>
            </a:r>
            <a:r>
              <a:rPr lang="en-GB" sz="2000" dirty="0" err="1">
                <a:latin typeface="Courier"/>
              </a:rPr>
              <a:t>int</a:t>
            </a:r>
            <a:r>
              <a:rPr lang="en-GB" sz="2000" dirty="0">
                <a:latin typeface="Courier"/>
              </a:rPr>
              <a:t> N, float *A, float *B, float *C)</a:t>
            </a:r>
          </a:p>
          <a:p>
            <a:pPr marL="0" indent="0">
              <a:buNone/>
            </a:pPr>
            <a:r>
              <a:rPr lang="en-GB" sz="2000" dirty="0">
                <a:latin typeface="Courier"/>
              </a:rPr>
              <a:t>{ // assume N % </a:t>
            </a:r>
            <a:r>
              <a:rPr lang="en-GB" sz="2000" dirty="0" err="1">
                <a:latin typeface="Courier"/>
              </a:rPr>
              <a:t>block_size</a:t>
            </a:r>
            <a:r>
              <a:rPr lang="en-GB" sz="2000" dirty="0">
                <a:latin typeface="Courier"/>
              </a:rPr>
              <a:t> = 0</a:t>
            </a:r>
          </a:p>
          <a:p>
            <a:pPr marL="0" indent="0">
              <a:buNone/>
            </a:pPr>
            <a:r>
              <a:rPr lang="en-GB" sz="2000" dirty="0">
                <a:latin typeface="Courier"/>
              </a:rPr>
              <a:t>  </a:t>
            </a:r>
            <a:r>
              <a:rPr lang="en-GB" sz="2000" dirty="0" err="1">
                <a:latin typeface="Courier"/>
              </a:rPr>
              <a:t>int</a:t>
            </a:r>
            <a:r>
              <a:rPr lang="en-GB" sz="2000" dirty="0">
                <a:latin typeface="Courier"/>
              </a:rPr>
              <a:t> i, j, k;   </a:t>
            </a:r>
          </a:p>
          <a:p>
            <a:pPr marL="0" indent="0">
              <a:buNone/>
            </a:pPr>
            <a:r>
              <a:rPr lang="en-GB" sz="2000" dirty="0">
                <a:latin typeface="Courier"/>
              </a:rPr>
              <a:t>  </a:t>
            </a:r>
            <a:r>
              <a:rPr lang="en-GB" sz="2000" dirty="0" err="1">
                <a:latin typeface="Courier"/>
              </a:rPr>
              <a:t>int</a:t>
            </a:r>
            <a:r>
              <a:rPr lang="en-GB" sz="2000" dirty="0">
                <a:latin typeface="Courier"/>
              </a:rPr>
              <a:t> NB = N/</a:t>
            </a:r>
            <a:r>
              <a:rPr lang="en-GB" sz="2000" dirty="0" err="1">
                <a:latin typeface="Courier"/>
              </a:rPr>
              <a:t>block_size</a:t>
            </a:r>
            <a:r>
              <a:rPr lang="en-GB" sz="2000" dirty="0">
                <a:latin typeface="Courier"/>
              </a:rPr>
              <a:t>; </a:t>
            </a:r>
          </a:p>
          <a:p>
            <a:pPr marL="0" indent="0">
              <a:buNone/>
            </a:pPr>
            <a:r>
              <a:rPr lang="en-GB" sz="2000" dirty="0">
                <a:latin typeface="Courier"/>
              </a:rPr>
              <a:t>  for (</a:t>
            </a:r>
            <a:r>
              <a:rPr lang="en-GB" sz="2000" dirty="0" err="1">
                <a:latin typeface="Courier"/>
              </a:rPr>
              <a:t>ib</a:t>
            </a:r>
            <a:r>
              <a:rPr lang="en-GB" sz="2000" dirty="0">
                <a:latin typeface="Courier"/>
              </a:rPr>
              <a:t> = 0; </a:t>
            </a:r>
            <a:r>
              <a:rPr lang="en-GB" sz="2000" dirty="0" err="1">
                <a:latin typeface="Courier"/>
              </a:rPr>
              <a:t>ib</a:t>
            </a:r>
            <a:r>
              <a:rPr lang="en-GB" sz="2000" dirty="0">
                <a:latin typeface="Courier"/>
              </a:rPr>
              <a:t> &lt; NB; </a:t>
            </a:r>
            <a:r>
              <a:rPr lang="en-GB" sz="2000" dirty="0" err="1">
                <a:latin typeface="Courier"/>
              </a:rPr>
              <a:t>ib</a:t>
            </a:r>
            <a:r>
              <a:rPr lang="en-GB" sz="2000" dirty="0">
                <a:latin typeface="Courier"/>
              </a:rPr>
              <a:t>++) </a:t>
            </a:r>
          </a:p>
          <a:p>
            <a:pPr marL="0" indent="0">
              <a:buNone/>
            </a:pPr>
            <a:r>
              <a:rPr lang="en-GB" sz="2000" dirty="0">
                <a:latin typeface="Courier"/>
              </a:rPr>
              <a:t>    for (</a:t>
            </a:r>
            <a:r>
              <a:rPr lang="en-GB" sz="2000" dirty="0" err="1">
                <a:latin typeface="Courier"/>
              </a:rPr>
              <a:t>jb</a:t>
            </a:r>
            <a:r>
              <a:rPr lang="en-GB" sz="2000" dirty="0">
                <a:latin typeface="Courier"/>
              </a:rPr>
              <a:t> = 0; </a:t>
            </a:r>
            <a:r>
              <a:rPr lang="en-GB" sz="2000" dirty="0" err="1">
                <a:latin typeface="Courier"/>
              </a:rPr>
              <a:t>jb</a:t>
            </a:r>
            <a:r>
              <a:rPr lang="en-GB" sz="2000" dirty="0">
                <a:latin typeface="Courier"/>
              </a:rPr>
              <a:t> &lt; NB; </a:t>
            </a:r>
            <a:r>
              <a:rPr lang="en-GB" sz="2000" dirty="0" err="1">
                <a:latin typeface="Courier"/>
              </a:rPr>
              <a:t>jb</a:t>
            </a:r>
            <a:r>
              <a:rPr lang="en-GB" sz="2000" dirty="0">
                <a:latin typeface="Courier"/>
              </a:rPr>
              <a:t>++) </a:t>
            </a:r>
          </a:p>
          <a:p>
            <a:pPr marL="0" indent="0">
              <a:buNone/>
            </a:pPr>
            <a:r>
              <a:rPr lang="en-GB" sz="2000" dirty="0">
                <a:latin typeface="Courier"/>
              </a:rPr>
              <a:t>      for (kb = 0; kb &lt; NB; kb++) </a:t>
            </a:r>
          </a:p>
          <a:p>
            <a:pPr marL="0" indent="0">
              <a:buNone/>
            </a:pPr>
            <a:r>
              <a:rPr lang="en-GB" sz="2000" dirty="0">
                <a:latin typeface="Courier"/>
              </a:rPr>
              <a:t>        </a:t>
            </a:r>
            <a:r>
              <a:rPr lang="en-GB" sz="2000" dirty="0" err="1">
                <a:latin typeface="Courier"/>
              </a:rPr>
              <a:t>sgemm</a:t>
            </a:r>
            <a:r>
              <a:rPr lang="en-GB" sz="2000" dirty="0">
                <a:latin typeface="Courier"/>
              </a:rPr>
              <a:t>(C, A, B, …)       // </a:t>
            </a:r>
            <a:r>
              <a:rPr lang="en-GB" sz="2000" dirty="0" err="1">
                <a:latin typeface="Courier"/>
              </a:rPr>
              <a:t>C</a:t>
            </a:r>
            <a:r>
              <a:rPr lang="en-GB" sz="2000" baseline="-25000" dirty="0" err="1">
                <a:latin typeface="Courier"/>
              </a:rPr>
              <a:t>ib,jb</a:t>
            </a:r>
            <a:r>
              <a:rPr lang="en-GB" sz="2000" dirty="0">
                <a:latin typeface="Courier"/>
              </a:rPr>
              <a:t> = </a:t>
            </a:r>
            <a:r>
              <a:rPr lang="en-GB" sz="2000" dirty="0" err="1">
                <a:latin typeface="Courier"/>
              </a:rPr>
              <a:t>A</a:t>
            </a:r>
            <a:r>
              <a:rPr lang="en-GB" sz="2000" baseline="-25000" dirty="0" err="1">
                <a:latin typeface="Courier"/>
              </a:rPr>
              <a:t>ib,kb</a:t>
            </a:r>
            <a:r>
              <a:rPr lang="en-GB" sz="2000" baseline="-25000" dirty="0">
                <a:latin typeface="Courier"/>
              </a:rPr>
              <a:t> </a:t>
            </a:r>
            <a:r>
              <a:rPr lang="en-GB" sz="2000" dirty="0">
                <a:latin typeface="Courier"/>
              </a:rPr>
              <a:t>* </a:t>
            </a:r>
            <a:r>
              <a:rPr lang="en-GB" sz="2000" dirty="0" err="1">
                <a:latin typeface="Courier"/>
              </a:rPr>
              <a:t>B</a:t>
            </a:r>
            <a:r>
              <a:rPr lang="en-GB" sz="2000" baseline="-25000" dirty="0" err="1">
                <a:latin typeface="Courier"/>
              </a:rPr>
              <a:t>kb,jb</a:t>
            </a:r>
            <a:endParaRPr lang="en-GB" sz="2000" baseline="-25000" dirty="0">
              <a:latin typeface="Courier"/>
            </a:endParaRPr>
          </a:p>
          <a:p>
            <a:pPr marL="0" indent="0">
              <a:buNone/>
            </a:pPr>
            <a:r>
              <a:rPr lang="en-GB" sz="2000" b="1" dirty="0">
                <a:latin typeface="Courier"/>
              </a:rPr>
              <a:t>} </a:t>
            </a:r>
          </a:p>
        </p:txBody>
      </p:sp>
      <p:sp>
        <p:nvSpPr>
          <p:cNvPr id="6" name="TextBox 5"/>
          <p:cNvSpPr txBox="1"/>
          <p:nvPr/>
        </p:nvSpPr>
        <p:spPr>
          <a:xfrm>
            <a:off x="126125" y="6362998"/>
            <a:ext cx="8860220" cy="369332"/>
          </a:xfrm>
          <a:prstGeom prst="rect">
            <a:avLst/>
          </a:prstGeom>
          <a:noFill/>
        </p:spPr>
        <p:txBody>
          <a:bodyPr wrap="square" rtlCol="0">
            <a:spAutoFit/>
          </a:bodyPr>
          <a:lstStyle/>
          <a:p>
            <a:r>
              <a:rPr lang="en-US" sz="1800" dirty="0"/>
              <a:t>Note: </a:t>
            </a:r>
            <a:r>
              <a:rPr lang="en-US" sz="1800" dirty="0" err="1"/>
              <a:t>sgemm</a:t>
            </a:r>
            <a:r>
              <a:rPr lang="en-US" sz="1800" dirty="0"/>
              <a:t> is the name of the level three BLAS routine to multiply two matrices</a:t>
            </a:r>
          </a:p>
        </p:txBody>
      </p:sp>
      <p:grpSp>
        <p:nvGrpSpPr>
          <p:cNvPr id="4" name="Group 3"/>
          <p:cNvGrpSpPr/>
          <p:nvPr/>
        </p:nvGrpSpPr>
        <p:grpSpPr>
          <a:xfrm>
            <a:off x="1907704" y="4437112"/>
            <a:ext cx="4652936" cy="1368003"/>
            <a:chOff x="2901521" y="4387492"/>
            <a:chExt cx="4652936" cy="1368003"/>
          </a:xfrm>
        </p:grpSpPr>
        <p:sp>
          <p:nvSpPr>
            <p:cNvPr id="5" name="Rectangle 5"/>
            <p:cNvSpPr>
              <a:spLocks noChangeArrowheads="1"/>
            </p:cNvSpPr>
            <p:nvPr/>
          </p:nvSpPr>
          <p:spPr bwMode="auto">
            <a:xfrm>
              <a:off x="4852529" y="4675374"/>
              <a:ext cx="1150938"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7" name="Text Box 6"/>
            <p:cNvSpPr txBox="1">
              <a:spLocks noChangeArrowheads="1"/>
            </p:cNvSpPr>
            <p:nvPr/>
          </p:nvSpPr>
          <p:spPr bwMode="auto">
            <a:xfrm>
              <a:off x="4318695" y="5017916"/>
              <a:ext cx="541337"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a:t>
              </a:r>
            </a:p>
          </p:txBody>
        </p:sp>
        <p:sp>
          <p:nvSpPr>
            <p:cNvPr id="9" name="Text Box 8"/>
            <p:cNvSpPr txBox="1">
              <a:spLocks noChangeArrowheads="1"/>
            </p:cNvSpPr>
            <p:nvPr/>
          </p:nvSpPr>
          <p:spPr bwMode="auto">
            <a:xfrm>
              <a:off x="6067770" y="5017916"/>
              <a:ext cx="163512" cy="461665"/>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charset="0"/>
                  <a:ea typeface="MS PGothic"/>
                  <a:cs typeface="Arial"/>
                  <a:sym typeface="Myriad Set Text" charset="0"/>
                </a:rPr>
                <a:t>x</a:t>
              </a:r>
            </a:p>
          </p:txBody>
        </p:sp>
        <p:sp>
          <p:nvSpPr>
            <p:cNvPr id="10" name="Text Box 12"/>
            <p:cNvSpPr txBox="1">
              <a:spLocks noChangeArrowheads="1"/>
            </p:cNvSpPr>
            <p:nvPr/>
          </p:nvSpPr>
          <p:spPr bwMode="auto">
            <a:xfrm>
              <a:off x="5130225" y="4394211"/>
              <a:ext cx="676275"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1" name="Rectangle 13"/>
            <p:cNvSpPr>
              <a:spLocks noChangeArrowheads="1"/>
            </p:cNvSpPr>
            <p:nvPr/>
          </p:nvSpPr>
          <p:spPr bwMode="auto">
            <a:xfrm>
              <a:off x="6401932" y="4675374"/>
              <a:ext cx="1152525"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2" name="Text Box 15"/>
            <p:cNvSpPr txBox="1">
              <a:spLocks noChangeArrowheads="1"/>
            </p:cNvSpPr>
            <p:nvPr/>
          </p:nvSpPr>
          <p:spPr bwMode="auto">
            <a:xfrm>
              <a:off x="6639261" y="4387494"/>
              <a:ext cx="677862" cy="276999"/>
            </a:xfrm>
            <a:prstGeom prst="rect">
              <a:avLst/>
            </a:prstGeom>
            <a:noFill/>
            <a:ln w="12700">
              <a:noFill/>
              <a:miter lim="800000"/>
              <a:headEnd/>
              <a:tailEnd/>
            </a:ln>
            <a:effectLst/>
          </p:spPr>
          <p:txBody>
            <a:bodyPr>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B(:,</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3" name="Rectangle 16"/>
            <p:cNvSpPr>
              <a:spLocks noChangeArrowheads="1"/>
            </p:cNvSpPr>
            <p:nvPr/>
          </p:nvSpPr>
          <p:spPr bwMode="auto">
            <a:xfrm>
              <a:off x="2901521" y="4675374"/>
              <a:ext cx="1218511" cy="1079500"/>
            </a:xfrm>
            <a:prstGeom prst="rect">
              <a:avLst/>
            </a:prstGeom>
            <a:noFill/>
            <a:ln w="12700">
              <a:solidFill>
                <a:sysClr val="windowText" lastClr="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C0128"/>
                </a:solidFill>
                <a:effectLst/>
                <a:uLnTx/>
                <a:uFillTx/>
                <a:latin typeface="Arial" charset="0"/>
                <a:ea typeface="MS PGothic"/>
                <a:cs typeface="Arial"/>
                <a:sym typeface="Myriad Set Text" charset="0"/>
              </a:endParaRPr>
            </a:p>
          </p:txBody>
        </p:sp>
        <p:sp>
          <p:nvSpPr>
            <p:cNvPr id="14" name="Text Box 18"/>
            <p:cNvSpPr txBox="1">
              <a:spLocks noChangeArrowheads="1"/>
            </p:cNvSpPr>
            <p:nvPr/>
          </p:nvSpPr>
          <p:spPr bwMode="auto">
            <a:xfrm>
              <a:off x="3129211" y="4387492"/>
              <a:ext cx="763129" cy="276999"/>
            </a:xfrm>
            <a:prstGeom prst="rect">
              <a:avLst/>
            </a:prstGeom>
            <a:noFill/>
            <a:ln w="12700">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C(</a:t>
              </a:r>
              <a:r>
                <a:rPr kumimoji="0" lang="en-US" sz="1200" b="0" i="0" u="none" strike="noStrike" kern="0" cap="none" spc="0" normalizeH="0" baseline="0" noProof="0" dirty="0" err="1">
                  <a:ln>
                    <a:noFill/>
                  </a:ln>
                  <a:solidFill>
                    <a:prstClr val="black"/>
                  </a:solidFill>
                  <a:effectLst/>
                  <a:uLnTx/>
                  <a:uFillTx/>
                  <a:latin typeface="Trebuchet MS"/>
                  <a:ea typeface="MS PGothic"/>
                  <a:cs typeface="Arial"/>
                  <a:sym typeface="Myriad Set Text" charset="0"/>
                </a:rPr>
                <a:t>ib,jb</a:t>
              </a:r>
              <a:r>
                <a:rPr kumimoji="0" lang="en-US" sz="1200" b="0" i="0" u="none" strike="noStrike" kern="0" cap="none" spc="0" normalizeH="0" baseline="0" noProof="0" dirty="0">
                  <a:ln>
                    <a:noFill/>
                  </a:ln>
                  <a:solidFill>
                    <a:prstClr val="black"/>
                  </a:solidFill>
                  <a:effectLst/>
                  <a:uLnTx/>
                  <a:uFillTx/>
                  <a:latin typeface="Trebuchet MS"/>
                  <a:ea typeface="MS PGothic"/>
                  <a:cs typeface="Arial"/>
                  <a:sym typeface="Myriad Set Text" charset="0"/>
                </a:rPr>
                <a:t>)</a:t>
              </a:r>
            </a:p>
          </p:txBody>
        </p:sp>
        <p:sp>
          <p:nvSpPr>
            <p:cNvPr id="15" name="Rectangle 17"/>
            <p:cNvSpPr>
              <a:spLocks noChangeArrowheads="1"/>
            </p:cNvSpPr>
            <p:nvPr/>
          </p:nvSpPr>
          <p:spPr bwMode="auto">
            <a:xfrm>
              <a:off x="3355991" y="5024597"/>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19" name="Rectangle 17"/>
            <p:cNvSpPr>
              <a:spLocks noChangeArrowheads="1"/>
            </p:cNvSpPr>
            <p:nvPr/>
          </p:nvSpPr>
          <p:spPr bwMode="auto">
            <a:xfrm>
              <a:off x="4852529"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0" name="Rectangle 17"/>
            <p:cNvSpPr>
              <a:spLocks noChangeArrowheads="1"/>
            </p:cNvSpPr>
            <p:nvPr/>
          </p:nvSpPr>
          <p:spPr bwMode="auto">
            <a:xfrm>
              <a:off x="6788942" y="5017916"/>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1" name="Rectangle 17"/>
            <p:cNvSpPr>
              <a:spLocks noChangeArrowheads="1"/>
            </p:cNvSpPr>
            <p:nvPr/>
          </p:nvSpPr>
          <p:spPr bwMode="auto">
            <a:xfrm>
              <a:off x="6788942" y="4675373"/>
              <a:ext cx="378503" cy="340429"/>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2" name="Rectangle 17"/>
            <p:cNvSpPr>
              <a:spLocks noChangeArrowheads="1"/>
            </p:cNvSpPr>
            <p:nvPr/>
          </p:nvSpPr>
          <p:spPr bwMode="auto">
            <a:xfrm>
              <a:off x="6788941" y="5387991"/>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3" name="Rectangle 17"/>
            <p:cNvSpPr>
              <a:spLocks noChangeArrowheads="1"/>
            </p:cNvSpPr>
            <p:nvPr/>
          </p:nvSpPr>
          <p:spPr bwMode="auto">
            <a:xfrm>
              <a:off x="5238746"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sp>
          <p:nvSpPr>
            <p:cNvPr id="24" name="Rectangle 17"/>
            <p:cNvSpPr>
              <a:spLocks noChangeArrowheads="1"/>
            </p:cNvSpPr>
            <p:nvPr/>
          </p:nvSpPr>
          <p:spPr bwMode="auto">
            <a:xfrm>
              <a:off x="5623781" y="5006175"/>
              <a:ext cx="378503" cy="367504"/>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C0128"/>
                </a:solidFill>
                <a:effectLst/>
                <a:uLnTx/>
                <a:uFillTx/>
                <a:latin typeface="Arial" charset="0"/>
                <a:ea typeface="MS PGothic"/>
                <a:cs typeface="Arial"/>
                <a:sym typeface="Myriad Set Text" charset="0"/>
              </a:endParaRPr>
            </a:p>
          </p:txBody>
        </p:sp>
      </p:grpSp>
    </p:spTree>
    <p:extLst>
      <p:ext uri="{BB962C8B-B14F-4D97-AF65-F5344CB8AC3E}">
        <p14:creationId xmlns:p14="http://schemas.microsoft.com/office/powerpoint/2010/main" val="5071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6"/>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73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373" y="0"/>
            <a:ext cx="8229600" cy="630621"/>
          </a:xfrm>
        </p:spPr>
        <p:txBody>
          <a:bodyPr>
            <a:normAutofit/>
          </a:bodyPr>
          <a:lstStyle/>
          <a:p>
            <a:pPr algn="l"/>
            <a:r>
              <a:rPr lang="en-US" sz="3200" dirty="0"/>
              <a:t>Blocked matrix multiply: kernel</a:t>
            </a:r>
          </a:p>
        </p:txBody>
      </p:sp>
      <p:sp>
        <p:nvSpPr>
          <p:cNvPr id="3" name="TextBox 2"/>
          <p:cNvSpPr txBox="1"/>
          <p:nvPr/>
        </p:nvSpPr>
        <p:spPr>
          <a:xfrm>
            <a:off x="26278" y="520262"/>
            <a:ext cx="4004442" cy="6247864"/>
          </a:xfrm>
          <a:prstGeom prst="rect">
            <a:avLst/>
          </a:prstGeom>
          <a:noFill/>
        </p:spPr>
        <p:txBody>
          <a:bodyPr wrap="square" rtlCol="0">
            <a:spAutoFit/>
          </a:bodyPr>
          <a:lstStyle/>
          <a:p>
            <a:r>
              <a:rPr lang="en-US" sz="1600" dirty="0">
                <a:latin typeface="Arial"/>
                <a:cs typeface="Arial"/>
              </a:rPr>
              <a:t>#define </a:t>
            </a:r>
            <a:r>
              <a:rPr lang="en-US" sz="1600" dirty="0" err="1">
                <a:latin typeface="Arial"/>
                <a:cs typeface="Arial"/>
              </a:rPr>
              <a:t>blksz</a:t>
            </a:r>
            <a:r>
              <a:rPr lang="en-US" sz="1600" dirty="0">
                <a:latin typeface="Arial"/>
                <a:cs typeface="Arial"/>
              </a:rPr>
              <a:t> 16</a:t>
            </a:r>
          </a:p>
          <a:p>
            <a:r>
              <a:rPr lang="en-US" sz="1600" dirty="0">
                <a:latin typeface="Arial"/>
                <a:cs typeface="Arial"/>
              </a:rPr>
              <a:t>__kernel void </a:t>
            </a:r>
            <a:r>
              <a:rPr lang="en-US" sz="1600" dirty="0" err="1">
                <a:latin typeface="Arial"/>
                <a:cs typeface="Arial"/>
              </a:rPr>
              <a:t>mmul</a:t>
            </a:r>
            <a:r>
              <a:rPr lang="en-US" sz="1600" dirty="0">
                <a:latin typeface="Arial"/>
                <a:cs typeface="Arial"/>
              </a:rPr>
              <a:t>(</a:t>
            </a:r>
          </a:p>
          <a:p>
            <a:r>
              <a:rPr lang="en-US" sz="1600" dirty="0">
                <a:latin typeface="Arial"/>
                <a:cs typeface="Arial"/>
              </a:rPr>
              <a:t>                </a:t>
            </a:r>
            <a:r>
              <a:rPr lang="en-US" sz="1600" dirty="0" err="1">
                <a:latin typeface="Arial"/>
                <a:cs typeface="Arial"/>
              </a:rPr>
              <a:t>const</a:t>
            </a:r>
            <a:r>
              <a:rPr lang="en-US" sz="1600" dirty="0">
                <a:latin typeface="Arial"/>
                <a:cs typeface="Arial"/>
              </a:rPr>
              <a:t> unsigned </a:t>
            </a:r>
            <a:r>
              <a:rPr lang="en-US" sz="1600" dirty="0" err="1">
                <a:latin typeface="Arial"/>
                <a:cs typeface="Arial"/>
              </a:rPr>
              <a:t>int</a:t>
            </a:r>
            <a:r>
              <a:rPr lang="en-US" sz="1600" dirty="0">
                <a:latin typeface="Arial"/>
                <a:cs typeface="Arial"/>
              </a:rPr>
              <a:t> N,</a:t>
            </a:r>
          </a:p>
          <a:p>
            <a:r>
              <a:rPr lang="en-US" sz="1600" dirty="0">
                <a:latin typeface="Arial"/>
                <a:cs typeface="Arial"/>
              </a:rPr>
              <a:t>                __global float* A,</a:t>
            </a:r>
          </a:p>
          <a:p>
            <a:r>
              <a:rPr lang="en-US" sz="1600" dirty="0">
                <a:latin typeface="Arial"/>
                <a:cs typeface="Arial"/>
              </a:rPr>
              <a:t>                __global float* B,</a:t>
            </a:r>
          </a:p>
          <a:p>
            <a:r>
              <a:rPr lang="en-US" sz="1600" dirty="0">
                <a:latin typeface="Arial"/>
                <a:cs typeface="Arial"/>
              </a:rPr>
              <a:t>                __global float* C,</a:t>
            </a:r>
          </a:p>
          <a:p>
            <a:r>
              <a:rPr lang="en-US" sz="1600" dirty="0">
                <a:latin typeface="Arial"/>
                <a:cs typeface="Arial"/>
              </a:rPr>
              <a:t>                __local  float* </a:t>
            </a:r>
            <a:r>
              <a:rPr lang="en-US" sz="1600" dirty="0" err="1">
                <a:latin typeface="Arial"/>
                <a:cs typeface="Arial"/>
              </a:rPr>
              <a:t>Awrk</a:t>
            </a:r>
            <a:r>
              <a:rPr lang="en-US" sz="1600" dirty="0">
                <a:latin typeface="Arial"/>
                <a:cs typeface="Arial"/>
              </a:rPr>
              <a:t>,</a:t>
            </a:r>
          </a:p>
          <a:p>
            <a:r>
              <a:rPr lang="en-US" sz="1600" dirty="0">
                <a:latin typeface="Arial"/>
                <a:cs typeface="Arial"/>
              </a:rPr>
              <a:t>                __local  float* </a:t>
            </a:r>
            <a:r>
              <a:rPr lang="en-US" sz="1600" dirty="0" err="1">
                <a:latin typeface="Arial"/>
                <a:cs typeface="Arial"/>
              </a:rPr>
              <a:t>Bwrk</a:t>
            </a:r>
            <a:r>
              <a:rPr lang="en-US" sz="1600" dirty="0">
                <a:latin typeface="Arial"/>
                <a:cs typeface="Arial"/>
              </a:rPr>
              <a:t>)</a:t>
            </a:r>
          </a:p>
          <a:p>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kloc</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float </a:t>
            </a:r>
            <a:r>
              <a:rPr lang="en-US" sz="1600" dirty="0" err="1">
                <a:latin typeface="Arial"/>
                <a:cs typeface="Arial"/>
              </a:rPr>
              <a:t>Ctmp</a:t>
            </a:r>
            <a:r>
              <a:rPr lang="en-US" sz="1600" dirty="0">
                <a:latin typeface="Arial"/>
                <a:cs typeface="Arial"/>
              </a:rPr>
              <a:t>=0.0f;</a:t>
            </a:r>
          </a:p>
          <a:p>
            <a:endParaRPr lang="en-US" sz="1600" dirty="0">
              <a:latin typeface="Arial"/>
              <a:cs typeface="Arial"/>
            </a:endParaRPr>
          </a:p>
          <a:p>
            <a:r>
              <a:rPr lang="en-US" sz="1600" dirty="0">
                <a:latin typeface="Arial"/>
                <a:cs typeface="Arial"/>
              </a:rPr>
              <a:t>   //  Compute element C(</a:t>
            </a:r>
            <a:r>
              <a:rPr lang="en-US" sz="1600" dirty="0" err="1">
                <a:latin typeface="Arial"/>
                <a:cs typeface="Arial"/>
              </a:rPr>
              <a:t>i,j</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i = </a:t>
            </a:r>
            <a:r>
              <a:rPr lang="en-US" sz="1600" dirty="0" err="1">
                <a:latin typeface="Arial"/>
                <a:cs typeface="Arial"/>
              </a:rPr>
              <a:t>get_global_id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j = </a:t>
            </a:r>
            <a:r>
              <a:rPr lang="en-US" sz="1600" dirty="0" err="1">
                <a:latin typeface="Arial"/>
                <a:cs typeface="Arial"/>
              </a:rPr>
              <a:t>get_global_id</a:t>
            </a:r>
            <a:r>
              <a:rPr lang="en-US" sz="1600" dirty="0">
                <a:latin typeface="Arial"/>
                <a:cs typeface="Arial"/>
              </a:rPr>
              <a:t>(1);</a:t>
            </a:r>
          </a:p>
          <a:p>
            <a:endParaRPr lang="en-US" sz="1600" dirty="0">
              <a:latin typeface="Arial"/>
              <a:cs typeface="Arial"/>
            </a:endParaRPr>
          </a:p>
          <a:p>
            <a:r>
              <a:rPr lang="en-US" sz="1600" dirty="0">
                <a:latin typeface="Arial"/>
                <a:cs typeface="Arial"/>
              </a:rPr>
              <a:t>   // Element C(</a:t>
            </a:r>
            <a:r>
              <a:rPr lang="en-US" sz="1600" dirty="0" err="1">
                <a:latin typeface="Arial"/>
                <a:cs typeface="Arial"/>
              </a:rPr>
              <a:t>i,j</a:t>
            </a:r>
            <a:r>
              <a:rPr lang="en-US" sz="1600" dirty="0">
                <a:latin typeface="Arial"/>
                <a:cs typeface="Arial"/>
              </a:rPr>
              <a:t>) is in block C(</a:t>
            </a:r>
            <a:r>
              <a:rPr lang="en-US" sz="1600" dirty="0" err="1">
                <a:latin typeface="Arial"/>
                <a:cs typeface="Arial"/>
              </a:rPr>
              <a:t>Iblk,Jblk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Iblk</a:t>
            </a:r>
            <a:r>
              <a:rPr lang="en-US" sz="1600" dirty="0">
                <a:latin typeface="Arial"/>
                <a:cs typeface="Arial"/>
              </a:rPr>
              <a:t> = </a:t>
            </a:r>
            <a:r>
              <a:rPr lang="en-US" sz="1600" dirty="0" err="1">
                <a:latin typeface="Arial"/>
                <a:cs typeface="Arial"/>
              </a:rPr>
              <a:t>get_group_id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Jblk</a:t>
            </a:r>
            <a:r>
              <a:rPr lang="en-US" sz="1600" dirty="0">
                <a:latin typeface="Arial"/>
                <a:cs typeface="Arial"/>
              </a:rPr>
              <a:t> = </a:t>
            </a:r>
            <a:r>
              <a:rPr lang="en-US" sz="1600" dirty="0" err="1">
                <a:latin typeface="Arial"/>
                <a:cs typeface="Arial"/>
              </a:rPr>
              <a:t>get_group_id</a:t>
            </a:r>
            <a:r>
              <a:rPr lang="en-US" sz="1600" dirty="0">
                <a:latin typeface="Arial"/>
                <a:cs typeface="Arial"/>
              </a:rPr>
              <a:t>(1);</a:t>
            </a:r>
          </a:p>
          <a:p>
            <a:endParaRPr lang="en-US" sz="1600" dirty="0">
              <a:latin typeface="Arial"/>
              <a:cs typeface="Arial"/>
            </a:endParaRPr>
          </a:p>
          <a:p>
            <a:r>
              <a:rPr lang="en-US" sz="1600" dirty="0">
                <a:latin typeface="Arial"/>
                <a:cs typeface="Arial"/>
              </a:rPr>
              <a:t>   // C(</a:t>
            </a:r>
            <a:r>
              <a:rPr lang="en-US" sz="1600" dirty="0" err="1">
                <a:latin typeface="Arial"/>
                <a:cs typeface="Arial"/>
              </a:rPr>
              <a:t>i,j</a:t>
            </a:r>
            <a:r>
              <a:rPr lang="en-US" sz="1600" dirty="0">
                <a:latin typeface="Arial"/>
                <a:cs typeface="Arial"/>
              </a:rPr>
              <a:t>) is element C(</a:t>
            </a:r>
            <a:r>
              <a:rPr lang="en-US" sz="1600" dirty="0" err="1">
                <a:latin typeface="Arial"/>
                <a:cs typeface="Arial"/>
              </a:rPr>
              <a:t>iloc</a:t>
            </a:r>
            <a:r>
              <a:rPr lang="en-US" sz="1600" dirty="0">
                <a:latin typeface="Arial"/>
                <a:cs typeface="Arial"/>
              </a:rPr>
              <a:t>, </a:t>
            </a:r>
            <a:r>
              <a:rPr lang="en-US" sz="1600" dirty="0" err="1">
                <a:latin typeface="Arial"/>
                <a:cs typeface="Arial"/>
              </a:rPr>
              <a:t>jloc</a:t>
            </a:r>
            <a:r>
              <a:rPr lang="en-US" sz="1600" dirty="0">
                <a:latin typeface="Arial"/>
                <a:cs typeface="Arial"/>
              </a:rPr>
              <a:t>) </a:t>
            </a:r>
          </a:p>
          <a:p>
            <a:r>
              <a:rPr lang="en-US" sz="1600" dirty="0">
                <a:latin typeface="Arial"/>
                <a:cs typeface="Arial"/>
              </a:rPr>
              <a:t>   // of block C(</a:t>
            </a:r>
            <a:r>
              <a:rPr lang="en-US" sz="1600" dirty="0" err="1">
                <a:latin typeface="Arial"/>
                <a:cs typeface="Arial"/>
              </a:rPr>
              <a:t>Iblk</a:t>
            </a:r>
            <a:r>
              <a:rPr lang="en-US" sz="1600" dirty="0">
                <a:latin typeface="Arial"/>
                <a:cs typeface="Arial"/>
              </a:rPr>
              <a:t>, </a:t>
            </a:r>
            <a:r>
              <a:rPr lang="en-US" sz="1600" dirty="0" err="1">
                <a:latin typeface="Arial"/>
                <a:cs typeface="Arial"/>
              </a:rPr>
              <a:t>Jblk</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iloc</a:t>
            </a:r>
            <a:r>
              <a:rPr lang="en-US" sz="1600" dirty="0">
                <a:latin typeface="Arial"/>
                <a:cs typeface="Arial"/>
              </a:rPr>
              <a:t> = </a:t>
            </a:r>
            <a:r>
              <a:rPr lang="en-US" sz="1600" dirty="0" err="1">
                <a:latin typeface="Arial"/>
                <a:cs typeface="Arial"/>
              </a:rPr>
              <a:t>get_local_id</a:t>
            </a:r>
            <a:r>
              <a:rPr lang="en-US" sz="1600" dirty="0">
                <a:latin typeface="Arial"/>
                <a:cs typeface="Arial"/>
              </a:rPr>
              <a:t>(0);</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jloc</a:t>
            </a:r>
            <a:r>
              <a:rPr lang="en-US" sz="1600" dirty="0">
                <a:latin typeface="Arial"/>
                <a:cs typeface="Arial"/>
              </a:rPr>
              <a:t> = </a:t>
            </a:r>
            <a:r>
              <a:rPr lang="en-US" sz="1600" dirty="0" err="1">
                <a:latin typeface="Arial"/>
                <a:cs typeface="Arial"/>
              </a:rPr>
              <a:t>get_local_id</a:t>
            </a:r>
            <a:r>
              <a:rPr lang="en-US" sz="1600" dirty="0">
                <a:latin typeface="Arial"/>
                <a:cs typeface="Arial"/>
              </a:rPr>
              <a:t>(1);</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Num_BLK</a:t>
            </a:r>
            <a:r>
              <a:rPr lang="en-US" sz="1600" dirty="0">
                <a:latin typeface="Arial"/>
                <a:cs typeface="Arial"/>
              </a:rPr>
              <a:t> = N/</a:t>
            </a:r>
            <a:r>
              <a:rPr lang="en-US" sz="1600" dirty="0" err="1">
                <a:latin typeface="Arial"/>
                <a:cs typeface="Arial"/>
              </a:rPr>
              <a:t>blksz</a:t>
            </a:r>
            <a:r>
              <a:rPr lang="en-US" sz="1600" dirty="0">
                <a:latin typeface="Arial"/>
                <a:cs typeface="Arial"/>
              </a:rPr>
              <a:t>;</a:t>
            </a:r>
          </a:p>
        </p:txBody>
      </p:sp>
      <p:sp>
        <p:nvSpPr>
          <p:cNvPr id="4" name="TextBox 3"/>
          <p:cNvSpPr txBox="1"/>
          <p:nvPr/>
        </p:nvSpPr>
        <p:spPr>
          <a:xfrm>
            <a:off x="3762705" y="662152"/>
            <a:ext cx="5381295" cy="6247864"/>
          </a:xfrm>
          <a:prstGeom prst="rect">
            <a:avLst/>
          </a:prstGeom>
          <a:noFill/>
        </p:spPr>
        <p:txBody>
          <a:bodyPr wrap="square" rtlCol="0">
            <a:spAutoFit/>
          </a:bodyPr>
          <a:lstStyle/>
          <a:p>
            <a:r>
              <a:rPr lang="en-US" sz="1600" dirty="0">
                <a:latin typeface="Arial"/>
                <a:cs typeface="Arial"/>
              </a:rPr>
              <a:t>  // Upper-left-corner and </a:t>
            </a:r>
            <a:r>
              <a:rPr lang="en-US" sz="1600" dirty="0" err="1">
                <a:latin typeface="Arial"/>
                <a:cs typeface="Arial"/>
              </a:rPr>
              <a:t>inc</a:t>
            </a:r>
            <a:r>
              <a:rPr lang="en-US" sz="1600" dirty="0">
                <a:latin typeface="Arial"/>
                <a:cs typeface="Arial"/>
              </a:rPr>
              <a:t> for A and B</a:t>
            </a:r>
          </a:p>
          <a:p>
            <a:r>
              <a:rPr lang="en-US" sz="1600" dirty="0">
                <a:latin typeface="Arial"/>
                <a:cs typeface="Arial"/>
              </a:rPr>
              <a:t>  </a:t>
            </a:r>
            <a:r>
              <a:rPr lang="en-US" sz="1600" dirty="0" err="1">
                <a:latin typeface="Arial"/>
                <a:cs typeface="Arial"/>
              </a:rPr>
              <a:t>int</a:t>
            </a:r>
            <a:r>
              <a:rPr lang="en-US" sz="1600" dirty="0">
                <a:latin typeface="Arial"/>
                <a:cs typeface="Arial"/>
              </a:rPr>
              <a:t> Abase = </a:t>
            </a:r>
            <a:r>
              <a:rPr lang="en-US" sz="1600" dirty="0" err="1">
                <a:latin typeface="Arial"/>
                <a:cs typeface="Arial"/>
              </a:rPr>
              <a:t>Iblk</a:t>
            </a:r>
            <a:r>
              <a:rPr lang="en-US" sz="1600" dirty="0">
                <a:latin typeface="Arial"/>
                <a:cs typeface="Arial"/>
              </a:rPr>
              <a:t>*N*</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Ainc</a:t>
            </a:r>
            <a:r>
              <a:rPr lang="en-US" sz="1600" dirty="0">
                <a:latin typeface="Arial"/>
                <a:cs typeface="Arial"/>
              </a:rPr>
              <a:t>  = </a:t>
            </a:r>
            <a:r>
              <a:rPr lang="en-US" sz="1600" dirty="0" err="1">
                <a:latin typeface="Arial"/>
                <a:cs typeface="Arial"/>
              </a:rPr>
              <a:t>blksz</a:t>
            </a:r>
            <a:r>
              <a:rPr lang="en-US" sz="1600" dirty="0">
                <a:latin typeface="Arial"/>
                <a:cs typeface="Arial"/>
              </a:rPr>
              <a:t>;</a:t>
            </a:r>
          </a:p>
          <a:p>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Jblk</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int</a:t>
            </a:r>
            <a:r>
              <a:rPr lang="en-US" sz="1600" dirty="0">
                <a:latin typeface="Arial"/>
                <a:cs typeface="Arial"/>
              </a:rPr>
              <a:t> </a:t>
            </a:r>
            <a:r>
              <a:rPr lang="en-US" sz="1600" dirty="0" err="1">
                <a:latin typeface="Arial"/>
                <a:cs typeface="Arial"/>
              </a:rPr>
              <a:t>Binc</a:t>
            </a:r>
            <a:r>
              <a:rPr lang="en-US" sz="1600" dirty="0">
                <a:latin typeface="Arial"/>
                <a:cs typeface="Arial"/>
              </a:rPr>
              <a:t>  = </a:t>
            </a:r>
            <a:r>
              <a:rPr lang="en-US" sz="1600" dirty="0" err="1">
                <a:latin typeface="Arial"/>
                <a:cs typeface="Arial"/>
              </a:rPr>
              <a:t>blksz</a:t>
            </a:r>
            <a:r>
              <a:rPr lang="en-US" sz="1600" dirty="0">
                <a:latin typeface="Arial"/>
                <a:cs typeface="Arial"/>
              </a:rPr>
              <a:t>*N;</a:t>
            </a:r>
          </a:p>
          <a:p>
            <a:endParaRPr lang="en-US" sz="1600" dirty="0">
              <a:latin typeface="Arial"/>
              <a:cs typeface="Arial"/>
            </a:endParaRPr>
          </a:p>
          <a:p>
            <a:r>
              <a:rPr lang="en-US" sz="1600" dirty="0">
                <a:latin typeface="Arial"/>
                <a:cs typeface="Arial"/>
              </a:rPr>
              <a:t>  // C(</a:t>
            </a:r>
            <a:r>
              <a:rPr lang="en-US" sz="1600" dirty="0" err="1">
                <a:latin typeface="Arial"/>
                <a:cs typeface="Arial"/>
              </a:rPr>
              <a:t>Iblk,Jblk</a:t>
            </a:r>
            <a:r>
              <a:rPr lang="en-US" sz="1600" dirty="0">
                <a:latin typeface="Arial"/>
                <a:cs typeface="Arial"/>
              </a:rPr>
              <a:t>)=(sum over </a:t>
            </a:r>
            <a:r>
              <a:rPr lang="en-US" sz="1600" dirty="0" err="1">
                <a:latin typeface="Arial"/>
                <a:cs typeface="Arial"/>
              </a:rPr>
              <a:t>Kblk</a:t>
            </a:r>
            <a:r>
              <a:rPr lang="en-US" sz="1600" dirty="0">
                <a:latin typeface="Arial"/>
                <a:cs typeface="Arial"/>
              </a:rPr>
              <a:t>) A(</a:t>
            </a:r>
            <a:r>
              <a:rPr lang="en-US" sz="1600" dirty="0" err="1">
                <a:latin typeface="Arial"/>
                <a:cs typeface="Arial"/>
              </a:rPr>
              <a:t>Iblk,Kblk</a:t>
            </a:r>
            <a:r>
              <a:rPr lang="en-US" sz="1600" dirty="0">
                <a:latin typeface="Arial"/>
                <a:cs typeface="Arial"/>
              </a:rPr>
              <a:t>)*B(</a:t>
            </a:r>
            <a:r>
              <a:rPr lang="en-US" sz="1600" dirty="0" err="1">
                <a:latin typeface="Arial"/>
                <a:cs typeface="Arial"/>
              </a:rPr>
              <a:t>Kblk,Jblk</a:t>
            </a:r>
            <a:r>
              <a:rPr lang="en-US" sz="1600" dirty="0">
                <a:latin typeface="Arial"/>
                <a:cs typeface="Arial"/>
              </a:rPr>
              <a:t>)</a:t>
            </a:r>
          </a:p>
          <a:p>
            <a:r>
              <a:rPr lang="en-US" sz="1600" dirty="0">
                <a:latin typeface="Arial"/>
                <a:cs typeface="Arial"/>
              </a:rPr>
              <a:t>  for (</a:t>
            </a:r>
            <a:r>
              <a:rPr lang="en-US" sz="1600" dirty="0" err="1">
                <a:latin typeface="Arial"/>
                <a:cs typeface="Arial"/>
              </a:rPr>
              <a:t>Kblk</a:t>
            </a:r>
            <a:r>
              <a:rPr lang="en-US" sz="1600" dirty="0">
                <a:latin typeface="Arial"/>
                <a:cs typeface="Arial"/>
              </a:rPr>
              <a:t> = 0;  </a:t>
            </a:r>
            <a:r>
              <a:rPr lang="en-US" sz="1600" dirty="0" err="1">
                <a:latin typeface="Arial"/>
                <a:cs typeface="Arial"/>
              </a:rPr>
              <a:t>Kblk</a:t>
            </a:r>
            <a:r>
              <a:rPr lang="en-US" sz="1600" dirty="0">
                <a:latin typeface="Arial"/>
                <a:cs typeface="Arial"/>
              </a:rPr>
              <a:t>&lt;</a:t>
            </a:r>
            <a:r>
              <a:rPr lang="en-US" sz="1600" dirty="0" err="1">
                <a:latin typeface="Arial"/>
                <a:cs typeface="Arial"/>
              </a:rPr>
              <a:t>Num_BLK</a:t>
            </a:r>
            <a:r>
              <a:rPr lang="en-US" sz="1600" dirty="0">
                <a:latin typeface="Arial"/>
                <a:cs typeface="Arial"/>
              </a:rPr>
              <a:t>;  </a:t>
            </a:r>
            <a:r>
              <a:rPr lang="en-US" sz="1600" dirty="0" err="1">
                <a:latin typeface="Arial"/>
                <a:cs typeface="Arial"/>
              </a:rPr>
              <a:t>Kblk</a:t>
            </a:r>
            <a:r>
              <a:rPr lang="en-US" sz="1600" dirty="0">
                <a:latin typeface="Arial"/>
                <a:cs typeface="Arial"/>
              </a:rPr>
              <a:t>++)</a:t>
            </a:r>
          </a:p>
          <a:p>
            <a:r>
              <a:rPr lang="en-US" sz="1600" dirty="0">
                <a:latin typeface="Arial"/>
                <a:cs typeface="Arial"/>
              </a:rPr>
              <a:t>  {</a:t>
            </a:r>
          </a:p>
          <a:p>
            <a:r>
              <a:rPr lang="en-US" sz="1600" dirty="0">
                <a:latin typeface="Arial"/>
                <a:cs typeface="Arial"/>
              </a:rPr>
              <a:t>      // Load A(</a:t>
            </a:r>
            <a:r>
              <a:rPr lang="en-US" sz="1600" dirty="0" err="1">
                <a:latin typeface="Arial"/>
                <a:cs typeface="Arial"/>
              </a:rPr>
              <a:t>Iblk,Kblk</a:t>
            </a:r>
            <a:r>
              <a:rPr lang="en-US" sz="1600" dirty="0">
                <a:latin typeface="Arial"/>
                <a:cs typeface="Arial"/>
              </a:rPr>
              <a:t>) and B(</a:t>
            </a:r>
            <a:r>
              <a:rPr lang="en-US" sz="1600" dirty="0" err="1">
                <a:latin typeface="Arial"/>
                <a:cs typeface="Arial"/>
              </a:rPr>
              <a:t>Kblk,Jblk</a:t>
            </a:r>
            <a:r>
              <a:rPr lang="en-US" sz="1600" dirty="0">
                <a:latin typeface="Arial"/>
                <a:cs typeface="Arial"/>
              </a:rPr>
              <a:t>).</a:t>
            </a:r>
          </a:p>
          <a:p>
            <a:r>
              <a:rPr lang="en-US" sz="1600" dirty="0">
                <a:latin typeface="Arial"/>
                <a:cs typeface="Arial"/>
              </a:rPr>
              <a:t>      // Each work-item loads a single element of the two </a:t>
            </a:r>
          </a:p>
          <a:p>
            <a:r>
              <a:rPr lang="en-US" sz="1600" dirty="0">
                <a:latin typeface="Arial"/>
                <a:cs typeface="Arial"/>
              </a:rPr>
              <a:t>      // blocks which are shared with the entire work-group</a:t>
            </a:r>
          </a:p>
          <a:p>
            <a:endParaRPr lang="en-US" sz="1600" dirty="0">
              <a:latin typeface="Arial"/>
              <a:cs typeface="Arial"/>
            </a:endParaRPr>
          </a:p>
          <a:p>
            <a:r>
              <a:rPr lang="en-US" sz="1600" dirty="0">
                <a:latin typeface="Arial"/>
                <a:cs typeface="Arial"/>
              </a:rPr>
              <a:t>      </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A[</a:t>
            </a:r>
            <a:r>
              <a:rPr lang="en-US" sz="1600" dirty="0" err="1">
                <a:latin typeface="Arial"/>
                <a:cs typeface="Arial"/>
              </a:rPr>
              <a:t>Abase+jloc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r>
              <a:rPr lang="en-US" sz="1600" dirty="0">
                <a:latin typeface="Arial"/>
                <a:cs typeface="Arial"/>
              </a:rPr>
              <a:t>      </a:t>
            </a:r>
            <a:r>
              <a:rPr lang="en-US" sz="1600" dirty="0" err="1">
                <a:latin typeface="Arial"/>
                <a:cs typeface="Arial"/>
              </a:rPr>
              <a:t>Bwrk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blksz+iloc</a:t>
            </a:r>
            <a:r>
              <a:rPr lang="en-US" sz="1600" dirty="0">
                <a:latin typeface="Arial"/>
                <a:cs typeface="Arial"/>
              </a:rPr>
              <a:t>] = B[</a:t>
            </a:r>
            <a:r>
              <a:rPr lang="en-US" sz="1600" dirty="0" err="1">
                <a:latin typeface="Arial"/>
                <a:cs typeface="Arial"/>
              </a:rPr>
              <a:t>Bbase+jloc</a:t>
            </a:r>
            <a:r>
              <a:rPr lang="en-US" sz="1600" dirty="0">
                <a:latin typeface="Arial"/>
                <a:cs typeface="Arial"/>
              </a:rPr>
              <a:t>*</a:t>
            </a:r>
            <a:r>
              <a:rPr lang="en-US" sz="1600" dirty="0" err="1">
                <a:latin typeface="Arial"/>
                <a:cs typeface="Arial"/>
              </a:rPr>
              <a:t>N+iloc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endParaRPr lang="en-US" sz="1600" dirty="0">
              <a:latin typeface="Arial"/>
              <a:cs typeface="Arial"/>
            </a:endParaRPr>
          </a:p>
          <a:p>
            <a:r>
              <a:rPr lang="en-US" sz="1600" dirty="0">
                <a:latin typeface="Arial"/>
                <a:cs typeface="Arial"/>
              </a:rPr>
              <a:t>      #pragma unroll</a:t>
            </a:r>
          </a:p>
          <a:p>
            <a:r>
              <a:rPr lang="en-US" sz="1600" dirty="0">
                <a:latin typeface="Arial"/>
                <a:cs typeface="Arial"/>
              </a:rPr>
              <a:t>      for (</a:t>
            </a:r>
            <a:r>
              <a:rPr lang="en-US" sz="1600" dirty="0" err="1">
                <a:latin typeface="Arial"/>
                <a:cs typeface="Arial"/>
              </a:rPr>
              <a:t>kloc</a:t>
            </a:r>
            <a:r>
              <a:rPr lang="en-US" sz="1600" dirty="0">
                <a:latin typeface="Arial"/>
                <a:cs typeface="Arial"/>
              </a:rPr>
              <a:t>=0; </a:t>
            </a:r>
            <a:r>
              <a:rPr lang="en-US" sz="1600" dirty="0" err="1">
                <a:latin typeface="Arial"/>
                <a:cs typeface="Arial"/>
              </a:rPr>
              <a:t>kloc</a:t>
            </a:r>
            <a:r>
              <a:rPr lang="en-US" sz="1600" dirty="0">
                <a:latin typeface="Arial"/>
                <a:cs typeface="Arial"/>
              </a:rPr>
              <a:t>&lt;</a:t>
            </a:r>
            <a:r>
              <a:rPr lang="en-US" sz="1600" dirty="0" err="1">
                <a:latin typeface="Arial"/>
                <a:cs typeface="Arial"/>
              </a:rPr>
              <a:t>blksz</a:t>
            </a:r>
            <a:r>
              <a:rPr lang="en-US" sz="1600" dirty="0">
                <a:latin typeface="Arial"/>
                <a:cs typeface="Arial"/>
              </a:rPr>
              <a:t>; </a:t>
            </a:r>
            <a:r>
              <a:rPr lang="en-US" sz="1600" dirty="0" err="1">
                <a:latin typeface="Arial"/>
                <a:cs typeface="Arial"/>
              </a:rPr>
              <a:t>kloc</a:t>
            </a:r>
            <a:r>
              <a:rPr lang="en-US" sz="1600" dirty="0">
                <a:latin typeface="Arial"/>
                <a:cs typeface="Arial"/>
              </a:rPr>
              <a:t>++)</a:t>
            </a:r>
          </a:p>
          <a:p>
            <a:r>
              <a:rPr lang="en-US" sz="1600" dirty="0">
                <a:latin typeface="Arial"/>
                <a:cs typeface="Arial"/>
              </a:rPr>
              <a:t>         </a:t>
            </a:r>
            <a:r>
              <a:rPr lang="en-US" sz="1600" dirty="0" err="1">
                <a:latin typeface="Arial"/>
                <a:cs typeface="Arial"/>
              </a:rPr>
              <a:t>Ctmp</a:t>
            </a:r>
            <a:r>
              <a:rPr lang="en-US" sz="1600" dirty="0">
                <a:latin typeface="Arial"/>
                <a:cs typeface="Arial"/>
              </a:rPr>
              <a:t>+=</a:t>
            </a:r>
            <a:r>
              <a:rPr lang="en-US" sz="1600" dirty="0" err="1">
                <a:latin typeface="Arial"/>
                <a:cs typeface="Arial"/>
              </a:rPr>
              <a:t>Awrk</a:t>
            </a:r>
            <a:r>
              <a:rPr lang="en-US" sz="1600" dirty="0">
                <a:latin typeface="Arial"/>
                <a:cs typeface="Arial"/>
              </a:rPr>
              <a:t>[</a:t>
            </a:r>
            <a:r>
              <a:rPr lang="en-US" sz="1600" dirty="0" err="1">
                <a:latin typeface="Arial"/>
                <a:cs typeface="Arial"/>
              </a:rPr>
              <a:t>jloc</a:t>
            </a:r>
            <a:r>
              <a:rPr lang="en-US" sz="1600" dirty="0">
                <a:latin typeface="Arial"/>
                <a:cs typeface="Arial"/>
              </a:rPr>
              <a:t>*</a:t>
            </a:r>
            <a:r>
              <a:rPr lang="en-US" sz="1600" dirty="0" err="1">
                <a:latin typeface="Arial"/>
                <a:cs typeface="Arial"/>
              </a:rPr>
              <a:t>blksz+kloc</a:t>
            </a:r>
            <a:r>
              <a:rPr lang="en-US" sz="1600" dirty="0">
                <a:latin typeface="Arial"/>
                <a:cs typeface="Arial"/>
              </a:rPr>
              <a:t>]*</a:t>
            </a:r>
            <a:r>
              <a:rPr lang="en-US" sz="1600" dirty="0" err="1">
                <a:latin typeface="Arial"/>
                <a:cs typeface="Arial"/>
              </a:rPr>
              <a:t>Bwrk</a:t>
            </a:r>
            <a:r>
              <a:rPr lang="en-US" sz="1600" dirty="0">
                <a:latin typeface="Arial"/>
                <a:cs typeface="Arial"/>
              </a:rPr>
              <a:t>[</a:t>
            </a:r>
            <a:r>
              <a:rPr lang="en-US" sz="1600" dirty="0" err="1">
                <a:latin typeface="Arial"/>
                <a:cs typeface="Arial"/>
              </a:rPr>
              <a:t>kloc</a:t>
            </a:r>
            <a:r>
              <a:rPr lang="en-US" sz="1600" dirty="0">
                <a:latin typeface="Arial"/>
                <a:cs typeface="Arial"/>
              </a:rPr>
              <a:t>*</a:t>
            </a:r>
            <a:r>
              <a:rPr lang="en-US" sz="1600" dirty="0" err="1">
                <a:latin typeface="Arial"/>
                <a:cs typeface="Arial"/>
              </a:rPr>
              <a:t>blksz+iloc</a:t>
            </a:r>
            <a:r>
              <a:rPr lang="en-US" sz="1600" dirty="0">
                <a:latin typeface="Arial"/>
                <a:cs typeface="Arial"/>
              </a:rPr>
              <a:t>];</a:t>
            </a:r>
          </a:p>
          <a:p>
            <a:endParaRPr lang="en-US" sz="1600" dirty="0">
              <a:latin typeface="Arial"/>
              <a:cs typeface="Arial"/>
            </a:endParaRPr>
          </a:p>
          <a:p>
            <a:r>
              <a:rPr lang="en-US" sz="1600" dirty="0">
                <a:latin typeface="Arial"/>
                <a:cs typeface="Arial"/>
              </a:rPr>
              <a:t>      barrier(CLK_LOCAL_MEM_FENCE);</a:t>
            </a:r>
          </a:p>
          <a:p>
            <a:r>
              <a:rPr lang="en-US" sz="1600" dirty="0">
                <a:latin typeface="Arial"/>
                <a:cs typeface="Arial"/>
              </a:rPr>
              <a:t>      Abase += </a:t>
            </a:r>
            <a:r>
              <a:rPr lang="en-US" sz="1600" dirty="0" err="1">
                <a:latin typeface="Arial"/>
                <a:cs typeface="Arial"/>
              </a:rPr>
              <a:t>Ainc</a:t>
            </a:r>
            <a:r>
              <a:rPr lang="en-US" sz="1600" dirty="0">
                <a:latin typeface="Arial"/>
                <a:cs typeface="Arial"/>
              </a:rPr>
              <a:t>;       </a:t>
            </a:r>
            <a:r>
              <a:rPr lang="en-US" sz="1600" dirty="0" err="1">
                <a:latin typeface="Arial"/>
                <a:cs typeface="Arial"/>
              </a:rPr>
              <a:t>Bbase</a:t>
            </a:r>
            <a:r>
              <a:rPr lang="en-US" sz="1600" dirty="0">
                <a:latin typeface="Arial"/>
                <a:cs typeface="Arial"/>
              </a:rPr>
              <a:t> += </a:t>
            </a:r>
            <a:r>
              <a:rPr lang="en-US" sz="1600" dirty="0" err="1">
                <a:latin typeface="Arial"/>
                <a:cs typeface="Arial"/>
              </a:rPr>
              <a:t>Binc</a:t>
            </a:r>
            <a:r>
              <a:rPr lang="en-US" sz="1600" dirty="0">
                <a:latin typeface="Arial"/>
                <a:cs typeface="Arial"/>
              </a:rPr>
              <a:t>;</a:t>
            </a:r>
          </a:p>
          <a:p>
            <a:r>
              <a:rPr lang="en-US" sz="1600" dirty="0">
                <a:latin typeface="Arial"/>
                <a:cs typeface="Arial"/>
              </a:rPr>
              <a:t>   }</a:t>
            </a:r>
          </a:p>
          <a:p>
            <a:r>
              <a:rPr lang="en-US" sz="1600" dirty="0">
                <a:latin typeface="Arial"/>
                <a:cs typeface="Arial"/>
              </a:rPr>
              <a:t>   C[j*</a:t>
            </a:r>
            <a:r>
              <a:rPr lang="en-US" sz="1600" dirty="0" err="1">
                <a:latin typeface="Arial"/>
                <a:cs typeface="Arial"/>
              </a:rPr>
              <a:t>N+i</a:t>
            </a:r>
            <a:r>
              <a:rPr lang="en-US" sz="1600" dirty="0">
                <a:latin typeface="Arial"/>
                <a:cs typeface="Arial"/>
              </a:rPr>
              <a:t>] = </a:t>
            </a:r>
            <a:r>
              <a:rPr lang="en-US" sz="1600" dirty="0" err="1">
                <a:latin typeface="Arial"/>
                <a:cs typeface="Arial"/>
              </a:rPr>
              <a:t>Ctmp</a:t>
            </a:r>
            <a:r>
              <a:rPr lang="en-US" sz="1600" dirty="0">
                <a:latin typeface="Arial"/>
                <a:cs typeface="Arial"/>
              </a:rPr>
              <a:t>;</a:t>
            </a:r>
          </a:p>
          <a:p>
            <a:r>
              <a:rPr lang="en-US" sz="1600" dirty="0">
                <a:latin typeface="Arial"/>
                <a:cs typeface="Arial"/>
              </a:rPr>
              <a:t>}</a:t>
            </a:r>
          </a:p>
        </p:txBody>
      </p:sp>
      <p:cxnSp>
        <p:nvCxnSpPr>
          <p:cNvPr id="6" name="Straight Connector 5"/>
          <p:cNvCxnSpPr/>
          <p:nvPr/>
        </p:nvCxnSpPr>
        <p:spPr>
          <a:xfrm>
            <a:off x="3762705" y="662152"/>
            <a:ext cx="20308" cy="59278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056998" y="3363310"/>
            <a:ext cx="4361787"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70844" y="2553333"/>
            <a:ext cx="2186154" cy="830997"/>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Load A and B blocks, wait for all work-items to finish</a:t>
            </a:r>
          </a:p>
        </p:txBody>
      </p:sp>
      <p:sp>
        <p:nvSpPr>
          <p:cNvPr id="9" name="Rounded Rectangle 8"/>
          <p:cNvSpPr/>
          <p:nvPr/>
        </p:nvSpPr>
        <p:spPr>
          <a:xfrm>
            <a:off x="4056998" y="5502165"/>
            <a:ext cx="3541981" cy="64638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44207" y="6213065"/>
            <a:ext cx="3568261"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Wait for everyone to finish before going to next iteration of </a:t>
            </a:r>
            <a:r>
              <a:rPr lang="en-US" sz="1600" dirty="0" err="1">
                <a:solidFill>
                  <a:srgbClr val="002060"/>
                </a:solidFill>
                <a:latin typeface="Trebuchet MS"/>
                <a:ea typeface="+mn-ea"/>
              </a:rPr>
              <a:t>Kblk</a:t>
            </a:r>
            <a:r>
              <a:rPr lang="en-US" sz="1600" dirty="0">
                <a:solidFill>
                  <a:srgbClr val="002060"/>
                </a:solidFill>
                <a:latin typeface="Trebuchet MS"/>
                <a:ea typeface="+mn-ea"/>
              </a:rPr>
              <a:t> loop.</a:t>
            </a:r>
          </a:p>
        </p:txBody>
      </p:sp>
      <p:sp>
        <p:nvSpPr>
          <p:cNvPr id="11" name="TextBox 10"/>
          <p:cNvSpPr txBox="1"/>
          <p:nvPr/>
        </p:nvSpPr>
        <p:spPr>
          <a:xfrm>
            <a:off x="6453352" y="104763"/>
            <a:ext cx="2659116" cy="584775"/>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It’s getting the indices right that makes this hard</a:t>
            </a:r>
          </a:p>
        </p:txBody>
      </p:sp>
    </p:spTree>
    <p:extLst>
      <p:ext uri="{BB962C8B-B14F-4D97-AF65-F5344CB8AC3E}">
        <p14:creationId xmlns:p14="http://schemas.microsoft.com/office/powerpoint/2010/main" val="7919512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Tree>
    <p:extLst>
      <p:ext uri="{BB962C8B-B14F-4D97-AF65-F5344CB8AC3E}">
        <p14:creationId xmlns:p14="http://schemas.microsoft.com/office/powerpoint/2010/main" val="954827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7437" y="898634"/>
            <a:ext cx="3655576" cy="5628289"/>
          </a:xfrm>
        </p:spPr>
        <p:txBody>
          <a:bodyPr>
            <a:noAutofit/>
          </a:bodyPr>
          <a:lstStyle/>
          <a:p>
            <a:pPr marL="0" indent="0">
              <a:buNone/>
            </a:pPr>
            <a:r>
              <a:rPr lang="en-US" sz="1400" dirty="0">
                <a:latin typeface="Arial"/>
                <a:cs typeface="Arial"/>
              </a:rPr>
              <a:t>#define DEVICE CL_DEVICE_TYPE_DEFAULT</a:t>
            </a:r>
          </a:p>
          <a:p>
            <a:pPr marL="0" indent="0">
              <a:buNone/>
            </a:pPr>
            <a:r>
              <a:rPr lang="en-US" sz="1600" dirty="0" err="1">
                <a:latin typeface="Arial"/>
                <a:cs typeface="Arial"/>
              </a:rPr>
              <a:t>int</a:t>
            </a:r>
            <a:r>
              <a:rPr lang="en-US" sz="1600" dirty="0">
                <a:latin typeface="Arial"/>
                <a:cs typeface="Arial"/>
              </a:rPr>
              <a:t> main(void)</a:t>
            </a:r>
          </a:p>
          <a:p>
            <a:pPr marL="0" indent="0">
              <a:buNone/>
            </a:pPr>
            <a:r>
              <a:rPr lang="en-US" sz="1600" dirty="0">
                <a:latin typeface="Arial"/>
                <a:cs typeface="Arial"/>
              </a:rPr>
              <a:t>{  // Declarations (not shown)</a:t>
            </a:r>
          </a:p>
          <a:p>
            <a:pPr marL="0" indent="0">
              <a:buNone/>
            </a:pPr>
            <a:r>
              <a:rPr lang="en-US" sz="1600" dirty="0">
                <a:latin typeface="Arial"/>
                <a:cs typeface="Arial"/>
              </a:rPr>
              <a:t>  size = N * N; </a:t>
            </a:r>
            <a:r>
              <a:rPr lang="en-US" sz="1600" dirty="0" err="1">
                <a:latin typeface="Arial"/>
                <a:cs typeface="Arial"/>
              </a:rPr>
              <a:t>blksz</a:t>
            </a:r>
            <a:r>
              <a:rPr lang="en-US" sz="1600" dirty="0">
                <a:latin typeface="Arial"/>
                <a:cs typeface="Arial"/>
              </a:rPr>
              <a:t> = 16;</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h_A</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h_B</a:t>
            </a:r>
            <a:r>
              <a:rPr lang="en-US" sz="1600" dirty="0">
                <a:latin typeface="Arial"/>
                <a:cs typeface="Arial"/>
              </a:rPr>
              <a:t>(size); </a:t>
            </a:r>
          </a:p>
          <a:p>
            <a:pPr marL="0" indent="0">
              <a:buNone/>
            </a:pPr>
            <a:r>
              <a:rPr lang="en-US" sz="1600" dirty="0">
                <a:latin typeface="Arial"/>
                <a:cs typeface="Arial"/>
              </a:rPr>
              <a:t>  </a:t>
            </a:r>
            <a:r>
              <a:rPr lang="en-US" sz="1600" dirty="0" err="1">
                <a:latin typeface="Arial"/>
                <a:cs typeface="Arial"/>
              </a:rPr>
              <a:t>std</a:t>
            </a:r>
            <a:r>
              <a:rPr lang="en-US" sz="1600" dirty="0">
                <a:latin typeface="Arial"/>
                <a:cs typeface="Arial"/>
              </a:rPr>
              <a:t>::vector&lt;float&gt; </a:t>
            </a:r>
            <a:r>
              <a:rPr lang="en-US" sz="1600" dirty="0" err="1">
                <a:latin typeface="Arial"/>
                <a:cs typeface="Arial"/>
              </a:rPr>
              <a:t>h_C</a:t>
            </a:r>
            <a:r>
              <a:rPr lang="en-US" sz="1600" dirty="0">
                <a:latin typeface="Arial"/>
                <a:cs typeface="Arial"/>
              </a:rPr>
              <a:t>(size); </a:t>
            </a:r>
          </a:p>
          <a:p>
            <a:pPr marL="0" indent="0">
              <a:buNone/>
            </a:pPr>
            <a:endParaRPr lang="en-US" sz="1600" dirty="0">
              <a:latin typeface="Arial"/>
              <a:cs typeface="Arial"/>
            </a:endParaRPr>
          </a:p>
          <a:p>
            <a:pPr marL="0" indent="0">
              <a:buNone/>
            </a:pPr>
            <a:r>
              <a:rPr lang="en-US" sz="1600" dirty="0">
                <a:latin typeface="Arial"/>
                <a:cs typeface="Arial"/>
              </a:rPr>
              <a:t>  cl::Buffer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p>
          <a:p>
            <a:pPr marL="0" indent="0">
              <a:buNone/>
            </a:pPr>
            <a:endParaRPr lang="en-US" sz="1600" dirty="0">
              <a:latin typeface="Arial"/>
              <a:cs typeface="Arial"/>
            </a:endParaRPr>
          </a:p>
          <a:p>
            <a:pPr marL="0" indent="0">
              <a:buNone/>
            </a:pPr>
            <a:r>
              <a:rPr lang="en-US" sz="1600" dirty="0">
                <a:latin typeface="Arial"/>
                <a:cs typeface="Arial"/>
              </a:rPr>
              <a:t>  // Initialize matrices and setup</a:t>
            </a:r>
          </a:p>
          <a:p>
            <a:pPr marL="0" indent="0">
              <a:buNone/>
            </a:pPr>
            <a:r>
              <a:rPr lang="en-US" sz="1600" dirty="0">
                <a:latin typeface="Arial"/>
                <a:cs typeface="Arial"/>
              </a:rPr>
              <a:t>  // the problem (not shown)</a:t>
            </a:r>
          </a:p>
          <a:p>
            <a:pPr marL="0" indent="0">
              <a:buNone/>
            </a:pPr>
            <a:endParaRPr lang="en-US" sz="1600" dirty="0">
              <a:latin typeface="Arial"/>
              <a:cs typeface="Arial"/>
            </a:endParaRPr>
          </a:p>
          <a:p>
            <a:pPr marL="0" indent="0">
              <a:buNone/>
            </a:pPr>
            <a:r>
              <a:rPr lang="en-US" sz="1600" dirty="0">
                <a:latin typeface="Arial"/>
                <a:cs typeface="Arial"/>
              </a:rPr>
              <a:t>  cl::Context context(DEVICE);</a:t>
            </a:r>
          </a:p>
          <a:p>
            <a:pPr marL="0" indent="0">
              <a:buNone/>
            </a:pPr>
            <a:r>
              <a:rPr lang="en-US" sz="1600" dirty="0">
                <a:latin typeface="Arial"/>
                <a:cs typeface="Arial"/>
              </a:rPr>
              <a:t>  cl::Program program(context,</a:t>
            </a:r>
            <a:br>
              <a:rPr lang="en-US" sz="1600" dirty="0">
                <a:latin typeface="Arial"/>
                <a:cs typeface="Arial"/>
              </a:rPr>
            </a:br>
            <a:r>
              <a:rPr lang="en-US" sz="1600" dirty="0">
                <a:latin typeface="Arial"/>
                <a:cs typeface="Arial"/>
              </a:rPr>
              <a:t>       </a:t>
            </a:r>
            <a:r>
              <a:rPr lang="en-US" sz="1600" dirty="0" err="1">
                <a:latin typeface="Arial"/>
                <a:cs typeface="Arial"/>
              </a:rPr>
              <a:t>util</a:t>
            </a:r>
            <a:r>
              <a:rPr lang="en-US" sz="1600" dirty="0">
                <a:latin typeface="Arial"/>
                <a:cs typeface="Arial"/>
              </a:rPr>
              <a:t>::</a:t>
            </a:r>
            <a:r>
              <a:rPr lang="en-US" sz="1600" dirty="0" err="1">
                <a:latin typeface="Arial"/>
                <a:cs typeface="Arial"/>
              </a:rPr>
              <a:t>loadProgram</a:t>
            </a:r>
            <a:r>
              <a:rPr lang="en-US" sz="1600" dirty="0">
                <a:latin typeface="Arial"/>
                <a:cs typeface="Arial"/>
              </a:rPr>
              <a:t>("</a:t>
            </a:r>
            <a:r>
              <a:rPr lang="en-US" sz="1600" dirty="0" err="1">
                <a:latin typeface="Arial"/>
                <a:cs typeface="Arial"/>
              </a:rPr>
              <a:t>mmul.cl</a:t>
            </a:r>
            <a:r>
              <a:rPr lang="en-US" sz="1600" dirty="0">
                <a:latin typeface="Arial"/>
                <a:cs typeface="Arial"/>
              </a:rPr>
              <a:t>", </a:t>
            </a:r>
            <a:br>
              <a:rPr lang="en-US" sz="1600" dirty="0">
                <a:latin typeface="Arial"/>
                <a:cs typeface="Arial"/>
              </a:rPr>
            </a:br>
            <a:r>
              <a:rPr lang="en-US" sz="1600" dirty="0">
                <a:latin typeface="Arial"/>
                <a:cs typeface="Arial"/>
              </a:rPr>
              <a:t>          true));</a:t>
            </a:r>
          </a:p>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CommandQueue</a:t>
            </a:r>
            <a:r>
              <a:rPr lang="en-US" sz="1600" dirty="0">
                <a:latin typeface="Arial"/>
                <a:cs typeface="Arial"/>
              </a:rPr>
              <a:t> queue(context);</a:t>
            </a:r>
          </a:p>
        </p:txBody>
      </p:sp>
      <p:sp>
        <p:nvSpPr>
          <p:cNvPr id="4" name="Content Placeholder 3"/>
          <p:cNvSpPr>
            <a:spLocks noGrp="1"/>
          </p:cNvSpPr>
          <p:nvPr>
            <p:ph sz="half" idx="2"/>
          </p:nvPr>
        </p:nvSpPr>
        <p:spPr>
          <a:xfrm>
            <a:off x="3783013" y="741772"/>
            <a:ext cx="5360987" cy="6020841"/>
          </a:xfrm>
        </p:spPr>
        <p:txBody>
          <a:bodyPr>
            <a:noAutofit/>
          </a:bodyPr>
          <a:lstStyle/>
          <a:p>
            <a:pPr marL="0" indent="0">
              <a:buNone/>
            </a:pPr>
            <a:endParaRPr lang="en-US" sz="1600" dirty="0">
              <a:latin typeface="Arial"/>
              <a:cs typeface="Arial"/>
            </a:endParaRPr>
          </a:p>
          <a:p>
            <a:pPr marL="0" indent="0">
              <a:buNone/>
            </a:pPr>
            <a:r>
              <a:rPr lang="en-US" sz="1600" dirty="0">
                <a:latin typeface="Arial"/>
                <a:cs typeface="Arial"/>
              </a:rPr>
              <a:t>  cl::</a:t>
            </a:r>
            <a:r>
              <a:rPr lang="en-US" sz="1600" dirty="0" err="1">
                <a:latin typeface="Arial"/>
                <a:cs typeface="Arial"/>
              </a:rPr>
              <a:t>KernelFunctor</a:t>
            </a:r>
            <a:br>
              <a:rPr lang="en-US" sz="1600" dirty="0">
                <a:latin typeface="Arial"/>
                <a:cs typeface="Arial"/>
              </a:rPr>
            </a:br>
            <a:r>
              <a:rPr lang="en-US" sz="1600" dirty="0">
                <a:latin typeface="Arial"/>
                <a:cs typeface="Arial"/>
              </a:rPr>
              <a:t>        &lt;</a:t>
            </a:r>
            <a:r>
              <a:rPr lang="en-US" sz="1600" dirty="0" err="1">
                <a:latin typeface="Arial"/>
                <a:cs typeface="Arial"/>
              </a:rPr>
              <a:t>int</a:t>
            </a:r>
            <a:r>
              <a:rPr lang="en-US" sz="1600" dirty="0">
                <a:latin typeface="Arial"/>
                <a:cs typeface="Arial"/>
              </a:rPr>
              <a:t>, cl::Buffer, cl::Buffer, cl::Buffer,</a:t>
            </a:r>
            <a:br>
              <a:rPr lang="en-US" sz="1600" dirty="0">
                <a:latin typeface="Arial"/>
                <a:cs typeface="Arial"/>
              </a:rPr>
            </a:br>
            <a:r>
              <a:rPr lang="en-US" sz="1600" dirty="0">
                <a:latin typeface="Arial"/>
                <a:cs typeface="Arial"/>
              </a:rPr>
              <a:t>   </a:t>
            </a:r>
            <a:r>
              <a:rPr lang="en-GB" sz="1600" b="1" dirty="0">
                <a:solidFill>
                  <a:prstClr val="black"/>
                </a:solidFill>
                <a:latin typeface="Arial"/>
                <a:cs typeface="Arial"/>
              </a:rPr>
              <a:t>      </a:t>
            </a:r>
            <a:r>
              <a:rPr lang="en-GB" sz="1600" dirty="0">
                <a:solidFill>
                  <a:prstClr val="black"/>
                </a:solidFill>
                <a:latin typeface="Arial"/>
                <a:cs typeface="Arial"/>
              </a:rPr>
              <a:t>cl::</a:t>
            </a:r>
            <a:r>
              <a:rPr lang="en-GB" sz="1600" dirty="0" err="1">
                <a:solidFill>
                  <a:prstClr val="black"/>
                </a:solidFill>
                <a:latin typeface="Arial"/>
                <a:cs typeface="Arial"/>
              </a:rPr>
              <a:t>LocalSpaceArg</a:t>
            </a:r>
            <a:r>
              <a:rPr lang="en-GB" sz="1600" dirty="0">
                <a:solidFill>
                  <a:prstClr val="black"/>
                </a:solidFill>
                <a:latin typeface="Arial"/>
                <a:cs typeface="Arial"/>
              </a:rPr>
              <a:t>, </a:t>
            </a:r>
            <a:r>
              <a:rPr lang="en-GB" sz="1600" dirty="0">
                <a:latin typeface="Arial"/>
                <a:cs typeface="Arial"/>
              </a:rPr>
              <a:t>cl::</a:t>
            </a:r>
            <a:r>
              <a:rPr lang="en-GB" sz="1600" dirty="0" err="1">
                <a:latin typeface="Arial"/>
                <a:cs typeface="Arial"/>
              </a:rPr>
              <a:t>LocalSpaceArg</a:t>
            </a:r>
            <a:r>
              <a:rPr lang="en-US" sz="1600" dirty="0">
                <a:latin typeface="Arial"/>
                <a:cs typeface="Arial"/>
              </a:rPr>
              <a:t> &gt; </a:t>
            </a:r>
            <a:br>
              <a:rPr lang="en-US" sz="1600" dirty="0">
                <a:latin typeface="Arial"/>
                <a:cs typeface="Arial"/>
              </a:rPr>
            </a:br>
            <a:r>
              <a:rPr lang="en-US" sz="1600" dirty="0">
                <a:latin typeface="Arial"/>
                <a:cs typeface="Arial"/>
              </a:rPr>
              <a:t>            </a:t>
            </a:r>
            <a:r>
              <a:rPr lang="en-US" sz="1600" dirty="0" err="1">
                <a:latin typeface="Arial"/>
                <a:cs typeface="Arial"/>
              </a:rPr>
              <a:t>mmul</a:t>
            </a:r>
            <a:r>
              <a:rPr lang="en-US" sz="1600" dirty="0">
                <a:latin typeface="Arial"/>
                <a:cs typeface="Arial"/>
              </a:rPr>
              <a:t>(program, "</a:t>
            </a:r>
            <a:r>
              <a:rPr lang="en-US" sz="1600" dirty="0" err="1">
                <a:latin typeface="Arial"/>
                <a:cs typeface="Arial"/>
              </a:rPr>
              <a:t>mmul</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a:t>
            </a:r>
            <a:r>
              <a:rPr lang="en-US" sz="1600" dirty="0" err="1">
                <a:latin typeface="Arial"/>
                <a:cs typeface="Arial"/>
              </a:rPr>
              <a:t>d_A</a:t>
            </a:r>
            <a:r>
              <a:rPr lang="en-US" sz="1600" dirty="0">
                <a:latin typeface="Arial"/>
                <a:cs typeface="Arial"/>
              </a:rPr>
              <a:t>   = cl::Buffer(context, begin(</a:t>
            </a:r>
            <a:r>
              <a:rPr lang="en-US" sz="1600" dirty="0" err="1">
                <a:latin typeface="Arial"/>
                <a:cs typeface="Arial"/>
              </a:rPr>
              <a:t>h_A</a:t>
            </a:r>
            <a:r>
              <a:rPr lang="en-US" sz="1600" dirty="0">
                <a:latin typeface="Arial"/>
                <a:cs typeface="Arial"/>
              </a:rPr>
              <a:t>), end(</a:t>
            </a:r>
            <a:r>
              <a:rPr lang="en-US" sz="1600" dirty="0" err="1">
                <a:latin typeface="Arial"/>
                <a:cs typeface="Arial"/>
              </a:rPr>
              <a:t>h_A</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d_B</a:t>
            </a:r>
            <a:r>
              <a:rPr lang="en-US" sz="1600" dirty="0">
                <a:latin typeface="Arial"/>
                <a:cs typeface="Arial"/>
              </a:rPr>
              <a:t>   = cl::Buffer(context, begin(</a:t>
            </a:r>
            <a:r>
              <a:rPr lang="en-US" sz="1600" dirty="0" err="1">
                <a:latin typeface="Arial"/>
                <a:cs typeface="Arial"/>
              </a:rPr>
              <a:t>h_B</a:t>
            </a:r>
            <a:r>
              <a:rPr lang="en-US" sz="1600" dirty="0">
                <a:latin typeface="Arial"/>
                <a:cs typeface="Arial"/>
              </a:rPr>
              <a:t>), end(</a:t>
            </a:r>
            <a:r>
              <a:rPr lang="en-US" sz="1600" dirty="0" err="1">
                <a:latin typeface="Arial"/>
                <a:cs typeface="Arial"/>
              </a:rPr>
              <a:t>h_B</a:t>
            </a:r>
            <a:r>
              <a:rPr lang="en-US" sz="1600" dirty="0">
                <a:latin typeface="Arial"/>
                <a:cs typeface="Arial"/>
              </a:rPr>
              <a:t>),true);</a:t>
            </a:r>
          </a:p>
          <a:p>
            <a:pPr marL="0" indent="0">
              <a:buNone/>
            </a:pPr>
            <a:r>
              <a:rPr lang="en-US" sz="1600" dirty="0">
                <a:latin typeface="Arial"/>
                <a:cs typeface="Arial"/>
              </a:rPr>
              <a:t>  </a:t>
            </a:r>
            <a:r>
              <a:rPr lang="en-US" sz="1600" dirty="0" err="1">
                <a:latin typeface="Arial"/>
                <a:cs typeface="Arial"/>
              </a:rPr>
              <a:t>d_C</a:t>
            </a:r>
            <a:r>
              <a:rPr lang="en-US" sz="1600" dirty="0">
                <a:latin typeface="Arial"/>
                <a:cs typeface="Arial"/>
              </a:rPr>
              <a:t>   = cl::Buffer(context, </a:t>
            </a:r>
            <a:br>
              <a:rPr lang="en-US" sz="1600" dirty="0">
                <a:latin typeface="Arial"/>
                <a:cs typeface="Arial"/>
              </a:rPr>
            </a:br>
            <a:r>
              <a:rPr lang="en-US" sz="1600" dirty="0">
                <a:latin typeface="Arial"/>
                <a:cs typeface="Arial"/>
              </a:rPr>
              <a:t>                  CL_MEM_WRITE_ONLY, </a:t>
            </a:r>
            <a:r>
              <a:rPr lang="en-US" sz="1600" dirty="0" err="1">
                <a:latin typeface="Arial"/>
                <a:cs typeface="Arial"/>
              </a:rPr>
              <a:t>sizeof</a:t>
            </a:r>
            <a:r>
              <a:rPr lang="en-US" sz="1600" dirty="0">
                <a:latin typeface="Arial"/>
                <a:cs typeface="Arial"/>
              </a:rPr>
              <a:t>(float) * size);</a:t>
            </a:r>
          </a:p>
          <a:p>
            <a:pPr marL="0" indent="0">
              <a:buNone/>
            </a:pPr>
            <a:endParaRPr lang="en-US" sz="1000" dirty="0">
              <a:latin typeface="Arial"/>
              <a:cs typeface="Arial"/>
            </a:endParaRP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Awrk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p>
          <a:p>
            <a:pPr marL="0" indent="0" fontAlgn="auto">
              <a:spcBef>
                <a:spcPts val="0"/>
              </a:spcBef>
              <a:spcAft>
                <a:spcPts val="0"/>
              </a:spcAft>
              <a:buNone/>
            </a:pPr>
            <a:r>
              <a:rPr lang="en-GB" sz="1600" dirty="0">
                <a:latin typeface="Arial"/>
                <a:cs typeface="Arial"/>
              </a:rPr>
              <a:t>  cl::</a:t>
            </a:r>
            <a:r>
              <a:rPr lang="en-GB" sz="1600" dirty="0" err="1">
                <a:latin typeface="Arial"/>
                <a:cs typeface="Arial"/>
              </a:rPr>
              <a:t>LocalSpaceArg</a:t>
            </a:r>
            <a:r>
              <a:rPr lang="en-GB" sz="1600" dirty="0">
                <a:latin typeface="Arial"/>
                <a:cs typeface="Arial"/>
              </a:rPr>
              <a:t> </a:t>
            </a:r>
            <a:r>
              <a:rPr lang="en-GB" sz="1600" dirty="0" err="1">
                <a:latin typeface="Arial"/>
                <a:cs typeface="Arial"/>
              </a:rPr>
              <a:t>Bwrk</a:t>
            </a:r>
            <a:r>
              <a:rPr lang="en-GB" sz="1600" dirty="0">
                <a:latin typeface="Arial"/>
                <a:cs typeface="Arial"/>
              </a:rPr>
              <a:t> =</a:t>
            </a:r>
          </a:p>
          <a:p>
            <a:pPr marL="0" indent="0" fontAlgn="auto">
              <a:spcBef>
                <a:spcPts val="0"/>
              </a:spcBef>
              <a:spcAft>
                <a:spcPts val="0"/>
              </a:spcAft>
              <a:buNone/>
            </a:pPr>
            <a:r>
              <a:rPr lang="en-GB" sz="1600" dirty="0">
                <a:latin typeface="Arial"/>
                <a:cs typeface="Arial"/>
              </a:rPr>
              <a:t>                    cl::Local(</a:t>
            </a:r>
            <a:r>
              <a:rPr lang="en-GB" sz="1600" dirty="0" err="1">
                <a:latin typeface="Arial"/>
                <a:cs typeface="Arial"/>
              </a:rPr>
              <a:t>sizeof</a:t>
            </a:r>
            <a:r>
              <a:rPr lang="en-GB" sz="1600" dirty="0">
                <a:latin typeface="Arial"/>
                <a:cs typeface="Arial"/>
              </a:rPr>
              <a:t>(float) * </a:t>
            </a:r>
            <a:r>
              <a:rPr lang="en-US" sz="1600" dirty="0" err="1">
                <a:latin typeface="Arial"/>
                <a:cs typeface="Arial"/>
              </a:rPr>
              <a:t>blksz</a:t>
            </a:r>
            <a:r>
              <a:rPr lang="en-US" sz="1600" dirty="0">
                <a:latin typeface="Arial"/>
                <a:cs typeface="Arial"/>
              </a:rPr>
              <a:t> * </a:t>
            </a:r>
            <a:r>
              <a:rPr lang="en-US" sz="1600" dirty="0" err="1">
                <a:latin typeface="Arial"/>
                <a:cs typeface="Arial"/>
              </a:rPr>
              <a:t>blksz</a:t>
            </a:r>
            <a:r>
              <a:rPr lang="en-GB" sz="1600" dirty="0">
                <a:latin typeface="Arial"/>
                <a:cs typeface="Arial"/>
              </a:rPr>
              <a:t>);</a:t>
            </a:r>
            <a:endParaRPr lang="en-US" sz="1600" dirty="0">
              <a:latin typeface="Arial"/>
              <a:cs typeface="Arial"/>
            </a:endParaRPr>
          </a:p>
          <a:p>
            <a:pPr marL="0" indent="0">
              <a:buNone/>
            </a:pPr>
            <a:r>
              <a:rPr lang="en-US" sz="1600" dirty="0">
                <a:latin typeface="Arial"/>
                <a:cs typeface="Arial"/>
              </a:rPr>
              <a:t>  </a:t>
            </a:r>
            <a:r>
              <a:rPr lang="en-US" sz="1600" dirty="0" err="1">
                <a:latin typeface="Arial"/>
                <a:cs typeface="Arial"/>
              </a:rPr>
              <a:t>mmul</a:t>
            </a:r>
            <a:r>
              <a:rPr lang="en-US" sz="1600" dirty="0">
                <a:latin typeface="Arial"/>
                <a:cs typeface="Arial"/>
              </a:rPr>
              <a:t>(cl::</a:t>
            </a:r>
            <a:r>
              <a:rPr lang="en-US" sz="1600" dirty="0" err="1">
                <a:latin typeface="Arial"/>
                <a:cs typeface="Arial"/>
              </a:rPr>
              <a:t>EnqueueArgs</a:t>
            </a:r>
            <a:r>
              <a:rPr lang="en-US" sz="1600" dirty="0">
                <a:latin typeface="Arial"/>
                <a:cs typeface="Arial"/>
              </a:rPr>
              <a:t>( queue, </a:t>
            </a:r>
            <a:br>
              <a:rPr lang="en-US" sz="1600" dirty="0">
                <a:latin typeface="Arial"/>
                <a:cs typeface="Arial"/>
              </a:rPr>
            </a:br>
            <a:r>
              <a:rPr lang="en-US" sz="1600" dirty="0">
                <a:latin typeface="Arial"/>
                <a:cs typeface="Arial"/>
              </a:rPr>
              <a:t>                 cl::</a:t>
            </a:r>
            <a:r>
              <a:rPr lang="en-US" sz="1600" dirty="0" err="1">
                <a:latin typeface="Arial"/>
                <a:cs typeface="Arial"/>
              </a:rPr>
              <a:t>NDRange</a:t>
            </a:r>
            <a:r>
              <a:rPr lang="en-US" sz="1600" dirty="0">
                <a:latin typeface="Arial"/>
                <a:cs typeface="Arial"/>
              </a:rPr>
              <a:t>(N,N), cl::</a:t>
            </a:r>
            <a:r>
              <a:rPr lang="en-US" sz="1600" dirty="0" err="1">
                <a:latin typeface="Arial"/>
                <a:cs typeface="Arial"/>
              </a:rPr>
              <a:t>NDRange</a:t>
            </a:r>
            <a:r>
              <a:rPr lang="en-US" sz="1600" dirty="0">
                <a:latin typeface="Arial"/>
                <a:cs typeface="Arial"/>
              </a:rPr>
              <a:t>(</a:t>
            </a:r>
            <a:r>
              <a:rPr lang="en-US" sz="1600" dirty="0" err="1">
                <a:latin typeface="Arial"/>
                <a:cs typeface="Arial"/>
              </a:rPr>
              <a:t>blksz</a:t>
            </a:r>
            <a:r>
              <a:rPr lang="en-US" sz="1600" dirty="0">
                <a:latin typeface="Arial"/>
                <a:cs typeface="Arial"/>
              </a:rPr>
              <a:t>, </a:t>
            </a:r>
            <a:r>
              <a:rPr lang="en-US" sz="1600" dirty="0" err="1">
                <a:latin typeface="Arial"/>
                <a:cs typeface="Arial"/>
              </a:rPr>
              <a:t>blksz</a:t>
            </a:r>
            <a:r>
              <a:rPr lang="en-US" sz="1600" dirty="0">
                <a:latin typeface="Arial"/>
                <a:cs typeface="Arial"/>
              </a:rPr>
              <a:t>)), </a:t>
            </a:r>
            <a:br>
              <a:rPr lang="en-US" sz="1600" dirty="0">
                <a:latin typeface="Arial"/>
                <a:cs typeface="Arial"/>
              </a:rPr>
            </a:br>
            <a:r>
              <a:rPr lang="en-US" sz="1600" dirty="0">
                <a:latin typeface="Arial"/>
                <a:cs typeface="Arial"/>
              </a:rPr>
              <a:t>            N, </a:t>
            </a:r>
            <a:r>
              <a:rPr lang="en-US" sz="1600" dirty="0" err="1">
                <a:latin typeface="Arial"/>
                <a:cs typeface="Arial"/>
              </a:rPr>
              <a:t>d_A</a:t>
            </a:r>
            <a:r>
              <a:rPr lang="en-US" sz="1600" dirty="0">
                <a:latin typeface="Arial"/>
                <a:cs typeface="Arial"/>
              </a:rPr>
              <a:t>,  </a:t>
            </a:r>
            <a:r>
              <a:rPr lang="en-US" sz="1600" dirty="0" err="1">
                <a:latin typeface="Arial"/>
                <a:cs typeface="Arial"/>
              </a:rPr>
              <a:t>d_B</a:t>
            </a:r>
            <a:r>
              <a:rPr lang="en-US" sz="1600" dirty="0">
                <a:latin typeface="Arial"/>
                <a:cs typeface="Arial"/>
              </a:rPr>
              <a:t>,  </a:t>
            </a:r>
            <a:r>
              <a:rPr lang="en-US" sz="1600" dirty="0" err="1">
                <a:latin typeface="Arial"/>
                <a:cs typeface="Arial"/>
              </a:rPr>
              <a:t>d_C</a:t>
            </a:r>
            <a:r>
              <a:rPr lang="en-US" sz="1600" dirty="0">
                <a:latin typeface="Arial"/>
                <a:cs typeface="Arial"/>
              </a:rPr>
              <a:t>, </a:t>
            </a:r>
            <a:r>
              <a:rPr lang="en-US" sz="1600" dirty="0" err="1">
                <a:latin typeface="Arial"/>
                <a:cs typeface="Arial"/>
              </a:rPr>
              <a:t>Awrk</a:t>
            </a:r>
            <a:r>
              <a:rPr lang="en-US" sz="1600" dirty="0">
                <a:latin typeface="Arial"/>
                <a:cs typeface="Arial"/>
              </a:rPr>
              <a:t>, </a:t>
            </a:r>
            <a:r>
              <a:rPr lang="en-US" sz="1600" dirty="0" err="1">
                <a:latin typeface="Arial"/>
                <a:cs typeface="Arial"/>
              </a:rPr>
              <a:t>Bwrk</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cl::copy(queue, </a:t>
            </a:r>
            <a:r>
              <a:rPr lang="en-US" sz="1600" dirty="0" err="1">
                <a:latin typeface="Arial"/>
                <a:cs typeface="Arial"/>
              </a:rPr>
              <a:t>d_C</a:t>
            </a:r>
            <a:r>
              <a:rPr lang="en-US" sz="1600" dirty="0">
                <a:latin typeface="Arial"/>
                <a:cs typeface="Arial"/>
              </a:rPr>
              <a:t>, begin(</a:t>
            </a:r>
            <a:r>
              <a:rPr lang="en-US" sz="1600" dirty="0" err="1">
                <a:latin typeface="Arial"/>
                <a:cs typeface="Arial"/>
              </a:rPr>
              <a:t>h_C</a:t>
            </a:r>
            <a:r>
              <a:rPr lang="en-US" sz="1600" dirty="0">
                <a:latin typeface="Arial"/>
                <a:cs typeface="Arial"/>
              </a:rPr>
              <a:t>), end(</a:t>
            </a:r>
            <a:r>
              <a:rPr lang="en-US" sz="1600" dirty="0" err="1">
                <a:latin typeface="Arial"/>
                <a:cs typeface="Arial"/>
              </a:rPr>
              <a:t>h_C</a:t>
            </a:r>
            <a:r>
              <a:rPr lang="en-US" sz="1600" dirty="0">
                <a:latin typeface="Arial"/>
                <a:cs typeface="Arial"/>
              </a:rPr>
              <a:t>));</a:t>
            </a:r>
          </a:p>
          <a:p>
            <a:pPr marL="0" indent="0">
              <a:buNone/>
            </a:pPr>
            <a:endParaRPr lang="en-US" sz="1000" dirty="0">
              <a:latin typeface="Arial"/>
              <a:cs typeface="Arial"/>
            </a:endParaRPr>
          </a:p>
          <a:p>
            <a:pPr marL="0" indent="0">
              <a:buNone/>
            </a:pPr>
            <a:r>
              <a:rPr lang="en-US" sz="1600" dirty="0">
                <a:latin typeface="Arial"/>
                <a:cs typeface="Arial"/>
              </a:rPr>
              <a:t>  // Timing and check results (not shown)</a:t>
            </a:r>
          </a:p>
          <a:p>
            <a:pPr marL="0" indent="0">
              <a:buNone/>
            </a:pPr>
            <a:r>
              <a:rPr lang="en-US" sz="1600" dirty="0">
                <a:latin typeface="Arial"/>
                <a:cs typeface="Arial"/>
              </a:rPr>
              <a:t>}</a:t>
            </a:r>
          </a:p>
        </p:txBody>
      </p:sp>
      <p:cxnSp>
        <p:nvCxnSpPr>
          <p:cNvPr id="6" name="Straight Connector 5"/>
          <p:cNvCxnSpPr/>
          <p:nvPr/>
        </p:nvCxnSpPr>
        <p:spPr>
          <a:xfrm>
            <a:off x="3783013" y="961697"/>
            <a:ext cx="0" cy="5580993"/>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8373" y="0"/>
            <a:ext cx="8229600" cy="630621"/>
          </a:xfrm>
        </p:spPr>
        <p:txBody>
          <a:bodyPr>
            <a:normAutofit/>
          </a:bodyPr>
          <a:lstStyle/>
          <a:p>
            <a:r>
              <a:rPr lang="en-US" sz="3200" dirty="0"/>
              <a:t>Blocked matrix multiply: Host</a:t>
            </a:r>
          </a:p>
        </p:txBody>
      </p:sp>
      <p:sp>
        <p:nvSpPr>
          <p:cNvPr id="8" name="TextBox 7"/>
          <p:cNvSpPr txBox="1"/>
          <p:nvPr/>
        </p:nvSpPr>
        <p:spPr>
          <a:xfrm>
            <a:off x="1115616" y="6309320"/>
            <a:ext cx="7094483" cy="338554"/>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One work-item per element of the C matrix organized into 16 by 16 blocks.  </a:t>
            </a:r>
          </a:p>
        </p:txBody>
      </p:sp>
      <p:sp>
        <p:nvSpPr>
          <p:cNvPr id="9" name="Rounded Rectangle 8"/>
          <p:cNvSpPr/>
          <p:nvPr/>
        </p:nvSpPr>
        <p:spPr>
          <a:xfrm>
            <a:off x="4824248" y="4745421"/>
            <a:ext cx="4212248" cy="362607"/>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3904592" y="3515711"/>
            <a:ext cx="4483832" cy="1066801"/>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55986" y="3515711"/>
            <a:ext cx="2338553" cy="1077218"/>
          </a:xfrm>
          <a:prstGeom prst="rect">
            <a:avLst/>
          </a:prstGeom>
          <a:solidFill>
            <a:schemeClr val="bg1"/>
          </a:solidFill>
          <a:ln w="25400">
            <a:solidFill>
              <a:srgbClr val="0070C0"/>
            </a:solidFill>
          </a:ln>
        </p:spPr>
        <p:txBody>
          <a:bodyPr wrap="square" rtlCol="0">
            <a:spAutoFit/>
          </a:bodyPr>
          <a:lstStyle/>
          <a:p>
            <a:pPr fontAlgn="auto">
              <a:spcBef>
                <a:spcPts val="0"/>
              </a:spcBef>
              <a:spcAft>
                <a:spcPts val="0"/>
              </a:spcAft>
            </a:pPr>
            <a:r>
              <a:rPr lang="en-US" sz="1600" dirty="0">
                <a:solidFill>
                  <a:srgbClr val="002060"/>
                </a:solidFill>
                <a:latin typeface="Trebuchet MS"/>
                <a:ea typeface="+mn-ea"/>
              </a:rPr>
              <a:t>Setup local memory with blocks of A and B (16 by 16) that should fit in local memory.  </a:t>
            </a:r>
          </a:p>
        </p:txBody>
      </p:sp>
    </p:spTree>
    <p:extLst>
      <p:ext uri="{BB962C8B-B14F-4D97-AF65-F5344CB8AC3E}">
        <p14:creationId xmlns:p14="http://schemas.microsoft.com/office/powerpoint/2010/main" val="23848534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800439864"/>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0.85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70.3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61.8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24.9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55.4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 138.0</a:t>
                      </a: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4" name="TextBox 3"/>
          <p:cNvSpPr txBox="1"/>
          <p:nvPr/>
        </p:nvSpPr>
        <p:spPr>
          <a:xfrm>
            <a:off x="4211960" y="5108991"/>
            <a:ext cx="4886565" cy="646331"/>
          </a:xfrm>
          <a:prstGeom prst="rect">
            <a:avLst/>
          </a:prstGeom>
          <a:noFill/>
        </p:spPr>
        <p:txBody>
          <a:bodyPr wrap="square" rtlCol="0">
            <a:spAutoFit/>
          </a:bodyPr>
          <a:lstStyle/>
          <a:p>
            <a:r>
              <a:rPr lang="en-US" dirty="0"/>
              <a:t>P100</a:t>
            </a:r>
            <a:r>
              <a:rPr lang="en-US" sz="1800" dirty="0"/>
              <a:t> peak is ~8.5 TFLOP/s single precision.</a:t>
            </a:r>
          </a:p>
          <a:p>
            <a:r>
              <a:rPr lang="en-US" dirty="0"/>
              <a:t>E5-2695 peak is ~1.2 TFLOP/s </a:t>
            </a:r>
            <a:r>
              <a:rPr lang="en-US" dirty="0" err="1"/>
              <a:t>s.p</a:t>
            </a:r>
            <a:r>
              <a:rPr lang="en-US" dirty="0"/>
              <a:t>.</a:t>
            </a:r>
            <a:endParaRPr lang="en-US" sz="1800" dirty="0"/>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732144B-904A-164C-8B93-3B653150873B}"/>
              </a:ext>
            </a:extLst>
          </p:cNvPr>
          <p:cNvSpPr txBox="1"/>
          <p:nvPr/>
        </p:nvSpPr>
        <p:spPr>
          <a:xfrm>
            <a:off x="5042300" y="4724851"/>
            <a:ext cx="1702710" cy="369332"/>
          </a:xfrm>
          <a:prstGeom prst="rect">
            <a:avLst/>
          </a:prstGeom>
          <a:noFill/>
        </p:spPr>
        <p:txBody>
          <a:bodyPr wrap="none" rtlCol="0">
            <a:spAutoFit/>
          </a:bodyPr>
          <a:lstStyle/>
          <a:p>
            <a:r>
              <a:rPr lang="en-GB" b="1" dirty="0">
                <a:solidFill>
                  <a:srgbClr val="FF0000"/>
                </a:solidFill>
              </a:rPr>
              <a:t>11.5% of peak</a:t>
            </a:r>
          </a:p>
        </p:txBody>
      </p:sp>
      <p:sp>
        <p:nvSpPr>
          <p:cNvPr id="12" name="TextBox 11">
            <a:extLst>
              <a:ext uri="{FF2B5EF4-FFF2-40B4-BE49-F238E27FC236}">
                <a16:creationId xmlns:a16="http://schemas.microsoft.com/office/drawing/2014/main" id="{5713221D-57C5-6744-913D-9E094B21AECB}"/>
              </a:ext>
            </a:extLst>
          </p:cNvPr>
          <p:cNvSpPr txBox="1"/>
          <p:nvPr/>
        </p:nvSpPr>
        <p:spPr>
          <a:xfrm>
            <a:off x="6799986" y="4734517"/>
            <a:ext cx="1702710" cy="369332"/>
          </a:xfrm>
          <a:prstGeom prst="rect">
            <a:avLst/>
          </a:prstGeom>
          <a:noFill/>
        </p:spPr>
        <p:txBody>
          <a:bodyPr wrap="none" rtlCol="0">
            <a:spAutoFit/>
          </a:bodyPr>
          <a:lstStyle/>
          <a:p>
            <a:r>
              <a:rPr lang="en-GB" b="1" dirty="0">
                <a:solidFill>
                  <a:srgbClr val="FF0000"/>
                </a:solidFill>
              </a:rPr>
              <a:t>21.2% of peak</a:t>
            </a:r>
          </a:p>
        </p:txBody>
      </p:sp>
    </p:spTree>
    <p:extLst>
      <p:ext uri="{BB962C8B-B14F-4D97-AF65-F5344CB8AC3E}">
        <p14:creationId xmlns:p14="http://schemas.microsoft.com/office/powerpoint/2010/main" val="22300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Tree>
    <p:extLst>
      <p:ext uri="{BB962C8B-B14F-4D97-AF65-F5344CB8AC3E}">
        <p14:creationId xmlns:p14="http://schemas.microsoft.com/office/powerpoint/2010/main" val="1785247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Block sizes are crucial to performance</a:t>
            </a:r>
          </a:p>
        </p:txBody>
      </p:sp>
      <p:graphicFrame>
        <p:nvGraphicFramePr>
          <p:cNvPr id="5" name="Table 4"/>
          <p:cNvGraphicFramePr>
            <a:graphicFrameLocks noGrp="1"/>
          </p:cNvGraphicFramePr>
          <p:nvPr>
            <p:extLst>
              <p:ext uri="{D42A27DB-BD31-4B8C-83A1-F6EECF244321}">
                <p14:modId xmlns:p14="http://schemas.microsoft.com/office/powerpoint/2010/main" val="2848804291"/>
              </p:ext>
            </p:extLst>
          </p:nvPr>
        </p:nvGraphicFramePr>
        <p:xfrm>
          <a:off x="611560" y="1772816"/>
          <a:ext cx="7920879" cy="2585720"/>
        </p:xfrm>
        <a:graphic>
          <a:graphicData uri="http://schemas.openxmlformats.org/drawingml/2006/table">
            <a:tbl>
              <a:tblPr firstRow="1" bandRow="1">
                <a:tableStyleId>{9D7B26C5-4107-4FEC-AEDC-1716B250A1EF}</a:tableStyleId>
              </a:tblPr>
              <a:tblGrid>
                <a:gridCol w="468052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GFLOP/s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Block oriented approach using local, 8x8</a:t>
                      </a:r>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1,511.3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Block oriented approach using local, 16x16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1,801.8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Block oriented approach using local, 32x32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134.9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1,796.0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Block oriented approach using local, 64x64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138.0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75855"/>
                  </a:ext>
                </a:extLst>
              </a:tr>
              <a:tr h="370840">
                <a:tc>
                  <a:txBody>
                    <a:bodyPr/>
                    <a:lstStyle/>
                    <a:p>
                      <a:r>
                        <a:rPr lang="en-GB" dirty="0"/>
                        <a:t>Vendor SGEMM (MKL / NVIDIA </a:t>
                      </a:r>
                      <a:r>
                        <a:rPr lang="en-GB" dirty="0" err="1"/>
                        <a:t>CuBLAS</a:t>
                      </a:r>
                      <a:r>
                        <a:rPr lang="en-GB"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513608"/>
                  </a:ext>
                </a:extLst>
              </a:tr>
            </a:tbl>
          </a:graphicData>
        </a:graphic>
      </p:graphicFrame>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
        <p:nvSpPr>
          <p:cNvPr id="9" name="TextBox 8">
            <a:extLst>
              <a:ext uri="{FF2B5EF4-FFF2-40B4-BE49-F238E27FC236}">
                <a16:creationId xmlns:a16="http://schemas.microsoft.com/office/drawing/2014/main" id="{12225C11-D9A8-7243-8FD1-746A4537A4CE}"/>
              </a:ext>
            </a:extLst>
          </p:cNvPr>
          <p:cNvSpPr txBox="1"/>
          <p:nvPr/>
        </p:nvSpPr>
        <p:spPr>
          <a:xfrm>
            <a:off x="73134" y="5108991"/>
            <a:ext cx="3850794" cy="1200329"/>
          </a:xfrm>
          <a:prstGeom prst="rect">
            <a:avLst/>
          </a:prstGeom>
          <a:noFill/>
        </p:spPr>
        <p:txBody>
          <a:bodyPr wrap="square" rtlCol="0">
            <a:spAutoFit/>
          </a:bodyPr>
          <a:lstStyle/>
          <a:p>
            <a:r>
              <a:rPr lang="en-GB" dirty="0"/>
              <a:t>Device is NVIDIA® Tesla® P100 GPU with 56 compute units, 3,584 PEs</a:t>
            </a:r>
          </a:p>
          <a:p>
            <a:r>
              <a:rPr lang="en-GB" dirty="0"/>
              <a:t>Device is 2x Intel® Xeon® CPU, E5-2695 v4 @ 2.1GHz</a:t>
            </a:r>
          </a:p>
        </p:txBody>
      </p:sp>
      <p:sp>
        <p:nvSpPr>
          <p:cNvPr id="11" name="TextBox 10">
            <a:extLst>
              <a:ext uri="{FF2B5EF4-FFF2-40B4-BE49-F238E27FC236}">
                <a16:creationId xmlns:a16="http://schemas.microsoft.com/office/drawing/2014/main" id="{C4457EFA-7890-E94D-873B-58F8FC9D2BBB}"/>
              </a:ext>
            </a:extLst>
          </p:cNvPr>
          <p:cNvSpPr txBox="1"/>
          <p:nvPr/>
        </p:nvSpPr>
        <p:spPr>
          <a:xfrm rot="21297236">
            <a:off x="5020214" y="4079139"/>
            <a:ext cx="3366449" cy="1015663"/>
          </a:xfrm>
          <a:prstGeom prst="rect">
            <a:avLst/>
          </a:prstGeom>
          <a:noFill/>
        </p:spPr>
        <p:txBody>
          <a:bodyPr wrap="square" rtlCol="0">
            <a:spAutoFit/>
          </a:bodyPr>
          <a:lstStyle/>
          <a:p>
            <a:r>
              <a:rPr lang="en-GB" sz="6000" b="1" dirty="0">
                <a:solidFill>
                  <a:srgbClr val="FF0000"/>
                </a:solidFill>
              </a:rPr>
              <a:t>UPDATE</a:t>
            </a:r>
          </a:p>
        </p:txBody>
      </p:sp>
    </p:spTree>
    <p:extLst>
      <p:ext uri="{BB962C8B-B14F-4D97-AF65-F5344CB8AC3E}">
        <p14:creationId xmlns:p14="http://schemas.microsoft.com/office/powerpoint/2010/main" val="3664069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545" y="-27384"/>
            <a:ext cx="8612218" cy="1143000"/>
          </a:xfrm>
        </p:spPr>
        <p:txBody>
          <a:bodyPr>
            <a:normAutofit fontScale="90000"/>
          </a:bodyPr>
          <a:lstStyle/>
          <a:p>
            <a:r>
              <a:rPr lang="en-GB" sz="4000" dirty="0"/>
              <a:t>Matrix multiplication performance </a:t>
            </a:r>
            <a:r>
              <a:rPr lang="en-GB" sz="3100" dirty="0"/>
              <a:t>(CPU)</a:t>
            </a:r>
          </a:p>
        </p:txBody>
      </p:sp>
      <p:sp>
        <p:nvSpPr>
          <p:cNvPr id="3" name="Content Placeholder 2"/>
          <p:cNvSpPr>
            <a:spLocks noGrp="1"/>
          </p:cNvSpPr>
          <p:nvPr>
            <p:ph idx="1"/>
          </p:nvPr>
        </p:nvSpPr>
        <p:spPr>
          <a:xfrm>
            <a:off x="126787" y="838838"/>
            <a:ext cx="8784976" cy="820688"/>
          </a:xfrm>
        </p:spPr>
        <p:txBody>
          <a:bodyPr>
            <a:normAutofit/>
          </a:bodyPr>
          <a:lstStyle/>
          <a:p>
            <a:r>
              <a:rPr lang="en-GB" sz="2800"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15616653"/>
              </p:ext>
            </p:extLst>
          </p:nvPr>
        </p:nvGraphicFramePr>
        <p:xfrm>
          <a:off x="548498" y="1441740"/>
          <a:ext cx="7491916" cy="4069080"/>
        </p:xfrm>
        <a:graphic>
          <a:graphicData uri="http://schemas.openxmlformats.org/drawingml/2006/table">
            <a:tbl>
              <a:tblPr firstRow="1" bandRow="1">
                <a:tableStyleId>{9D7B26C5-4107-4FEC-AEDC-1716B250A1EF}</a:tableStyleId>
              </a:tblPr>
              <a:tblGrid>
                <a:gridCol w="5200271">
                  <a:extLst>
                    <a:ext uri="{9D8B030D-6E8A-4147-A177-3AD203B41FA5}">
                      <a16:colId xmlns:a16="http://schemas.microsoft.com/office/drawing/2014/main" val="20000"/>
                    </a:ext>
                  </a:extLst>
                </a:gridCol>
                <a:gridCol w="2291645">
                  <a:extLst>
                    <a:ext uri="{9D8B030D-6E8A-4147-A177-3AD203B41FA5}">
                      <a16:colId xmlns:a16="http://schemas.microsoft.com/office/drawing/2014/main" val="20001"/>
                    </a:ext>
                  </a:extLst>
                </a:gridCol>
              </a:tblGrid>
              <a:tr h="185420">
                <a:tc rowSpan="2">
                  <a:txBody>
                    <a:bodyPr/>
                    <a:lstStyle/>
                    <a:p>
                      <a:r>
                        <a:rPr lang="en-GB" dirty="0"/>
                        <a:t>Case</a:t>
                      </a:r>
                    </a:p>
                  </a:txBody>
                  <a:tcPr/>
                </a:tc>
                <a:tc>
                  <a:txBody>
                    <a:bodyPr/>
                    <a:lstStyle/>
                    <a:p>
                      <a:pPr algn="ctr"/>
                      <a:r>
                        <a:rPr lang="en-GB" dirty="0"/>
                        <a:t>MFLOPS</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a:t>
                      </a:r>
                      <a:r>
                        <a:rPr lang="en-GB" dirty="0" err="1"/>
                        <a:t>OpenCL</a:t>
                      </a:r>
                      <a:r>
                        <a:rPr lang="en-GB" dirty="0"/>
                        <a:t>, compiled /O3)</a:t>
                      </a:r>
                    </a:p>
                  </a:txBody>
                  <a:tcPr>
                    <a:lnB w="12700" cap="flat" cmpd="sng" algn="ctr">
                      <a:solidFill>
                        <a:schemeClr val="tx1"/>
                      </a:solidFill>
                      <a:prstDash val="solid"/>
                      <a:round/>
                      <a:headEnd type="none" w="med" len="med"/>
                      <a:tailEnd type="none" w="med" len="med"/>
                    </a:lnB>
                    <a:noFill/>
                  </a:tcPr>
                </a:tc>
                <a:tc>
                  <a:txBody>
                    <a:bodyPr/>
                    <a:lstStyle/>
                    <a:p>
                      <a:pPr algn="ctr"/>
                      <a:r>
                        <a:rPr lang="en-GB" dirty="0"/>
                        <a:t>224.4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841.5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869.1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1,038.4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3,984.2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r>
                        <a:rPr lang="en-US" dirty="0"/>
                        <a:t>Block oriented approach using local (</a:t>
                      </a:r>
                      <a:r>
                        <a:rPr lang="en-US" dirty="0" err="1"/>
                        <a:t>blksz</a:t>
                      </a:r>
                      <a:r>
                        <a:rPr lang="en-US" dirty="0"/>
                        <a:t>=8)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7,482.5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r>
                        <a:rPr lang="en-GB" dirty="0"/>
                        <a:t>Block oriented approach using local (</a:t>
                      </a:r>
                      <a:r>
                        <a:rPr lang="en-US" dirty="0" err="1"/>
                        <a:t>blksz</a:t>
                      </a:r>
                      <a:r>
                        <a:rPr lang="en-US" dirty="0"/>
                        <a:t>=</a:t>
                      </a:r>
                      <a:r>
                        <a:rPr lang="en-GB" dirty="0"/>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12,271.3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Block oriented approach using local (</a:t>
                      </a:r>
                      <a:r>
                        <a:rPr lang="en-US" dirty="0" err="1"/>
                        <a:t>blksz</a:t>
                      </a:r>
                      <a:r>
                        <a:rPr lang="en-US" dirty="0"/>
                        <a:t>=</a:t>
                      </a:r>
                      <a:r>
                        <a:rPr lang="en-GB" dirty="0"/>
                        <a:t>32)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16,268.8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GB" dirty="0"/>
                        <a:t>Intel MKL SGEMM</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63,780.6</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107504" y="5746322"/>
            <a:ext cx="8804259" cy="584775"/>
          </a:xfrm>
          <a:prstGeom prst="rect">
            <a:avLst/>
          </a:prstGeom>
          <a:noFill/>
        </p:spPr>
        <p:txBody>
          <a:bodyPr wrap="square" rtlCol="0">
            <a:spAutoFit/>
          </a:bodyPr>
          <a:lstStyle/>
          <a:p>
            <a:r>
              <a:rPr lang="en-GB" sz="1600" dirty="0"/>
              <a:t>Device is Intel® Core™ i5-2520M CPU @2.5 GHz (dual core) Windows 7 64 bit OS,</a:t>
            </a:r>
            <a:br>
              <a:rPr lang="en-GB" sz="1600" dirty="0"/>
            </a:br>
            <a:r>
              <a:rPr lang="en-GB" sz="1600" dirty="0"/>
              <a:t>Intel compiler 64 bit version 13.1.1.171, OpenCL SDK 2013, MKL 11.0 update 3.</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900115" y="6338937"/>
            <a:ext cx="5219510" cy="461665"/>
          </a:xfrm>
          <a:prstGeom prst="rect">
            <a:avLst/>
          </a:prstGeom>
          <a:noFill/>
        </p:spPr>
        <p:txBody>
          <a:bodyPr wrap="square" rtlCol="0">
            <a:spAutoFit/>
          </a:bodyPr>
          <a:lstStyle/>
          <a:p>
            <a:r>
              <a:rPr lang="en-GB" sz="1200" dirty="0">
                <a:solidFill>
                  <a:srgbClr val="002060"/>
                </a:solidFill>
              </a:rPr>
              <a:t>These  are not official benchmark results.  You may observe completely different results should you run these tests on your own system.</a:t>
            </a:r>
          </a:p>
        </p:txBody>
      </p:sp>
    </p:spTree>
    <p:extLst>
      <p:ext uri="{BB962C8B-B14F-4D97-AF65-F5344CB8AC3E}">
        <p14:creationId xmlns:p14="http://schemas.microsoft.com/office/powerpoint/2010/main" val="149864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blocked matrix multiply</a:t>
            </a:r>
          </a:p>
        </p:txBody>
      </p:sp>
      <p:sp>
        <p:nvSpPr>
          <p:cNvPr id="8" name="Content Placeholder 7"/>
          <p:cNvSpPr>
            <a:spLocks noGrp="1"/>
          </p:cNvSpPr>
          <p:nvPr>
            <p:ph idx="1"/>
          </p:nvPr>
        </p:nvSpPr>
        <p:spPr>
          <a:xfrm>
            <a:off x="301625" y="1316688"/>
            <a:ext cx="8784976" cy="5541312"/>
          </a:xfrm>
        </p:spPr>
        <p:txBody>
          <a:bodyPr>
            <a:normAutofit fontScale="92500" lnSpcReduction="20000"/>
          </a:bodyPr>
          <a:lstStyle/>
          <a:p>
            <a:r>
              <a:rPr lang="en-GB" dirty="0">
                <a:solidFill>
                  <a:schemeClr val="accent2"/>
                </a:solidFill>
              </a:rPr>
              <a:t>Goal:</a:t>
            </a:r>
          </a:p>
          <a:p>
            <a:pPr lvl="1"/>
            <a:r>
              <a:rPr lang="en-US" dirty="0"/>
              <a:t>To understand the effect of changing certain parameters on an </a:t>
            </a:r>
            <a:r>
              <a:rPr lang="en-US" dirty="0" err="1"/>
              <a:t>optimised</a:t>
            </a:r>
            <a:r>
              <a:rPr lang="en-US" dirty="0"/>
              <a:t> matrix multiply code.</a:t>
            </a:r>
          </a:p>
          <a:p>
            <a:r>
              <a:rPr lang="en-GB" dirty="0">
                <a:solidFill>
                  <a:schemeClr val="accent2"/>
                </a:solidFill>
              </a:rPr>
              <a:t>Procedure: </a:t>
            </a:r>
          </a:p>
          <a:p>
            <a:pPr lvl="1"/>
            <a:r>
              <a:rPr lang="en-GB" dirty="0"/>
              <a:t>Start from the provided blocked matrix multiplication program.</a:t>
            </a:r>
          </a:p>
          <a:p>
            <a:pPr lvl="1"/>
            <a:r>
              <a:rPr lang="en-GB" dirty="0"/>
              <a:t>Measure the performance of the code as provided.</a:t>
            </a:r>
          </a:p>
          <a:p>
            <a:pPr lvl="1"/>
            <a:r>
              <a:rPr lang="en-GB" dirty="0"/>
              <a:t>Modify parameters such as the block sizes, overall problem size etc. and measure what happens to the performance.</a:t>
            </a:r>
          </a:p>
          <a:p>
            <a:r>
              <a:rPr lang="en-GB" dirty="0">
                <a:solidFill>
                  <a:schemeClr val="accent2"/>
                </a:solidFill>
              </a:rPr>
              <a:t>Expected output:</a:t>
            </a:r>
          </a:p>
          <a:p>
            <a:pPr lvl="1"/>
            <a:r>
              <a:rPr lang="en-GB" dirty="0"/>
              <a:t>Test your result and verify that it is correct.  Output the runtime and </a:t>
            </a:r>
            <a:r>
              <a:rPr lang="en-GB"/>
              <a:t>the GFLOP/s. </a:t>
            </a:r>
            <a:r>
              <a:rPr lang="en-GB" dirty="0"/>
              <a:t>What's the highest performance you can achieve?</a:t>
            </a:r>
          </a:p>
        </p:txBody>
      </p:sp>
    </p:spTree>
    <p:extLst>
      <p:ext uri="{BB962C8B-B14F-4D97-AF65-F5344CB8AC3E}">
        <p14:creationId xmlns:p14="http://schemas.microsoft.com/office/powerpoint/2010/main" val="369361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385336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The most common example is a barrier … i.e. all units of execution “in scope” arrive at the </a:t>
            </a:r>
            <a:r>
              <a:rPr lang="en-GB" dirty="0">
                <a:solidFill>
                  <a:schemeClr val="accent6">
                    <a:lumMod val="75000"/>
                  </a:schemeClr>
                </a:solidFill>
              </a:rPr>
              <a:t>barrier </a:t>
            </a:r>
            <a:r>
              <a:rPr lang="en-GB" dirty="0"/>
              <a:t>before any are allowed to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Tree>
    <p:extLst>
      <p:ext uri="{BB962C8B-B14F-4D97-AF65-F5344CB8AC3E}">
        <p14:creationId xmlns:p14="http://schemas.microsoft.com/office/powerpoint/2010/main" val="1394500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partial reductions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Tree>
    <p:extLst>
      <p:ext uri="{BB962C8B-B14F-4D97-AF65-F5344CB8AC3E}">
        <p14:creationId xmlns:p14="http://schemas.microsoft.com/office/powerpoint/2010/main" val="90968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Tree>
    <p:extLst>
      <p:ext uri="{BB962C8B-B14F-4D97-AF65-F5344CB8AC3E}">
        <p14:creationId xmlns:p14="http://schemas.microsoft.com/office/powerpoint/2010/main" val="41269626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Tree>
    <p:extLst>
      <p:ext uri="{BB962C8B-B14F-4D97-AF65-F5344CB8AC3E}">
        <p14:creationId xmlns:p14="http://schemas.microsoft.com/office/powerpoint/2010/main" val="28088946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8: The Pi program</a:t>
            </a:r>
          </a:p>
        </p:txBody>
      </p:sp>
      <p:sp>
        <p:nvSpPr>
          <p:cNvPr id="8" name="Content Placeholder 7"/>
          <p:cNvSpPr>
            <a:spLocks noGrp="1"/>
          </p:cNvSpPr>
          <p:nvPr>
            <p:ph idx="1"/>
          </p:nvPr>
        </p:nvSpPr>
        <p:spPr>
          <a:xfrm>
            <a:off x="179512" y="764704"/>
            <a:ext cx="8784976" cy="5037802"/>
          </a:xfrm>
        </p:spPr>
        <p:txBody>
          <a:bodyPr>
            <a:normAutofit fontScale="850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pPr lvl="1"/>
            <a:r>
              <a:rPr lang="en-GB" dirty="0"/>
              <a:t>Reduction examples are included in AMD and </a:t>
            </a:r>
            <a:r>
              <a:rPr lang="en-GB" dirty="0" err="1"/>
              <a:t>Nvidia's</a:t>
            </a:r>
            <a:r>
              <a:rPr lang="en-GB" dirty="0"/>
              <a:t> OpenCL SDKs</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Tree>
    <p:extLst>
      <p:ext uri="{BB962C8B-B14F-4D97-AF65-F5344CB8AC3E}">
        <p14:creationId xmlns:p14="http://schemas.microsoft.com/office/powerpoint/2010/main" val="81646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fontScale="92500" lnSpcReduction="10000"/>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OpenCL on the Intel® Xeon Phi™ coprocessor in these slides</a:t>
            </a:r>
          </a:p>
          <a:p>
            <a:r>
              <a:rPr lang="en-GB" dirty="0"/>
              <a:t>Once installed, they're very easy to target with OpenCL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Tree>
    <p:extLst>
      <p:ext uri="{BB962C8B-B14F-4D97-AF65-F5344CB8AC3E}">
        <p14:creationId xmlns:p14="http://schemas.microsoft.com/office/powerpoint/2010/main" val="220384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endParaRPr lang="en-GB" b="1"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92500" lnSpcReduction="1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95536" y="2174"/>
            <a:ext cx="8229600" cy="1143000"/>
          </a:xfrm>
        </p:spPr>
        <p:txBody>
          <a:bodyPr/>
          <a:lstStyle/>
          <a:p>
            <a:r>
              <a:rPr lang="en-GB" dirty="0">
                <a:latin typeface="Calibri" charset="0"/>
                <a:ea typeface="ＭＳ Ｐゴシック" charset="0"/>
                <a:cs typeface="ＭＳ Ｐゴシック" charset="0"/>
              </a:rPr>
              <a:t>Prof Simon McIntosh-Smith</a:t>
            </a:r>
          </a:p>
        </p:txBody>
      </p:sp>
      <p:sp>
        <p:nvSpPr>
          <p:cNvPr id="3" name="Content Placeholder 2"/>
          <p:cNvSpPr>
            <a:spLocks noGrp="1"/>
          </p:cNvSpPr>
          <p:nvPr>
            <p:ph idx="4294967295"/>
          </p:nvPr>
        </p:nvSpPr>
        <p:spPr>
          <a:xfrm>
            <a:off x="2057400" y="1085557"/>
            <a:ext cx="7086600" cy="5772444"/>
          </a:xfrm>
        </p:spPr>
        <p:txBody>
          <a:bodyPr>
            <a:normAutofit/>
          </a:bodyPr>
          <a:lstStyle/>
          <a:p>
            <a:pPr>
              <a:buFont typeface="Arial" charset="0"/>
              <a:buNone/>
            </a:pPr>
            <a:r>
              <a:rPr lang="en-GB" sz="2700" dirty="0">
                <a:latin typeface="Calibri" charset="0"/>
                <a:ea typeface="ＭＳ Ｐゴシック" charset="0"/>
                <a:cs typeface="ＭＳ Ｐゴシック" charset="0"/>
              </a:rPr>
              <a:t>Graduated as Valedictorian in Computer Science from Cardiff University in 1991.</a:t>
            </a:r>
          </a:p>
          <a:p>
            <a:pPr>
              <a:buFont typeface="Arial" charset="0"/>
              <a:buNone/>
            </a:pPr>
            <a:r>
              <a:rPr lang="en-GB" sz="2700" dirty="0">
                <a:latin typeface="Calibri" charset="0"/>
                <a:ea typeface="ＭＳ Ｐゴシック" charset="0"/>
                <a:cs typeface="ＭＳ Ｐゴシック" charset="0"/>
              </a:rPr>
              <a:t>Joined Inmos to work for David May FTS as a microprocessor architect.</a:t>
            </a:r>
          </a:p>
          <a:p>
            <a:pPr>
              <a:buFont typeface="Arial" charset="0"/>
              <a:buNone/>
            </a:pPr>
            <a:r>
              <a:rPr lang="en-GB" sz="2700" dirty="0">
                <a:latin typeface="Calibri" charset="0"/>
                <a:ea typeface="ＭＳ Ｐゴシック" charset="0"/>
                <a:cs typeface="ＭＳ Ｐゴシック" charset="0"/>
              </a:rPr>
              <a:t>Moved to Pixelfusion in 1999 – a high-tech start-up designing the first GPGPU, a many-core general purpose graphics processor.</a:t>
            </a:r>
          </a:p>
          <a:p>
            <a:pPr>
              <a:buFont typeface="Arial" charset="0"/>
              <a:buNone/>
            </a:pPr>
            <a:r>
              <a:rPr lang="en-GB" sz="2700" dirty="0">
                <a:latin typeface="Calibri" charset="0"/>
                <a:ea typeface="ＭＳ Ｐゴシック" charset="0"/>
                <a:cs typeface="ＭＳ Ｐゴシック" charset="0"/>
              </a:rPr>
              <a:t>Co-founded ClearSpeed in 2002 as Director of Architecture and Applications.</a:t>
            </a:r>
          </a:p>
          <a:p>
            <a:pPr>
              <a:buFont typeface="Arial" charset="0"/>
              <a:buNone/>
            </a:pPr>
            <a:r>
              <a:rPr lang="en-GB" sz="2700" dirty="0">
                <a:latin typeface="Calibri" charset="0"/>
                <a:ea typeface="ＭＳ Ｐゴシック" charset="0"/>
                <a:cs typeface="ＭＳ Ｐゴシック" charset="0"/>
              </a:rPr>
              <a:t>Joined the CS department at the University of Bristol in April 2009 to focus on High Performance Computing. Member of OpenCL standards body, Khronos, and OpenMP ARB.</a:t>
            </a:r>
            <a:endParaRPr lang="en-US" sz="2700" dirty="0">
              <a:latin typeface="Calibri" charset="0"/>
              <a:ea typeface="ＭＳ Ｐゴシック" charset="0"/>
              <a:cs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2253308"/>
            <a:ext cx="1447800" cy="45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282700"/>
            <a:ext cx="6350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pixelfusion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145780"/>
            <a:ext cx="592137"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cs_logo_51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63" y="4661768"/>
            <a:ext cx="15748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simon_mugshot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0" y="0"/>
            <a:ext cx="863600" cy="1079500"/>
          </a:xfrm>
          <a:prstGeom prst="rect">
            <a:avLst/>
          </a:prstGeom>
        </p:spPr>
      </p:pic>
      <p:pic>
        <p:nvPicPr>
          <p:cNvPr id="10" name="Picture 9">
            <a:extLst>
              <a:ext uri="{FF2B5EF4-FFF2-40B4-BE49-F238E27FC236}">
                <a16:creationId xmlns:a16="http://schemas.microsoft.com/office/drawing/2014/main" id="{628C2914-5C30-B940-8346-9D4178982873}"/>
              </a:ext>
            </a:extLst>
          </p:cNvPr>
          <p:cNvPicPr>
            <a:picLocks noChangeAspect="1"/>
          </p:cNvPicPr>
          <p:nvPr/>
        </p:nvPicPr>
        <p:blipFill>
          <a:blip r:embed="rId7"/>
          <a:stretch>
            <a:fillRect/>
          </a:stretch>
        </p:blipFill>
        <p:spPr>
          <a:xfrm>
            <a:off x="552753" y="5439196"/>
            <a:ext cx="650572" cy="662732"/>
          </a:xfrm>
          <a:prstGeom prst="rect">
            <a:avLst/>
          </a:prstGeom>
        </p:spPr>
      </p:pic>
    </p:spTree>
    <p:extLst>
      <p:ext uri="{BB962C8B-B14F-4D97-AF65-F5344CB8AC3E}">
        <p14:creationId xmlns:p14="http://schemas.microsoft.com/office/powerpoint/2010/main" val="135238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Installable Client Driver (ICD)</a:t>
            </a:r>
          </a:p>
        </p:txBody>
      </p:sp>
      <p:sp>
        <p:nvSpPr>
          <p:cNvPr id="3" name="Content Placeholder 2"/>
          <p:cNvSpPr>
            <a:spLocks noGrp="1"/>
          </p:cNvSpPr>
          <p:nvPr>
            <p:ph idx="1"/>
          </p:nvPr>
        </p:nvSpPr>
        <p:spPr>
          <a:xfrm>
            <a:off x="251520" y="1600200"/>
            <a:ext cx="8640960" cy="4997152"/>
          </a:xfrm>
        </p:spPr>
        <p:txBody>
          <a:bodyPr>
            <a:normAutofit fontScale="85000" lnSpcReduction="20000"/>
          </a:bodyPr>
          <a:lstStyle/>
          <a:p>
            <a:r>
              <a:rPr lang="en-GB" dirty="0"/>
              <a:t>The </a:t>
            </a:r>
            <a:r>
              <a:rPr lang="en-GB"/>
              <a:t>ICD allows </a:t>
            </a:r>
            <a:r>
              <a:rPr lang="en-GB" dirty="0"/>
              <a:t>you to choose between different OpenCL Platforms on a single machine</a:t>
            </a:r>
          </a:p>
          <a:p>
            <a:pPr lvl="1"/>
            <a:r>
              <a:rPr lang="en-GB" dirty="0"/>
              <a:t>I.e. run kernels on your CPU and an accelerator (GPU), or switching between Intel and AMD OpenCL implementations for the CPU</a:t>
            </a:r>
          </a:p>
          <a:p>
            <a:r>
              <a:rPr lang="en-GB" dirty="0"/>
              <a:t>This means you can link your program against one OpenCL implementation, but run your code on a different one</a:t>
            </a:r>
          </a:p>
          <a:p>
            <a:r>
              <a:rPr lang="en-GB" dirty="0"/>
              <a:t>The ICD Loader works out which runtime library to send your API calls to on your behalf so you don’t usually have to worry about this!</a:t>
            </a:r>
          </a:p>
          <a:p>
            <a:pPr lvl="1"/>
            <a:r>
              <a:rPr lang="en-GB" dirty="0"/>
              <a:t>When installing OpenCL it will usually put a file in /</a:t>
            </a:r>
            <a:r>
              <a:rPr lang="en-GB" dirty="0" err="1"/>
              <a:t>etc</a:t>
            </a:r>
            <a:r>
              <a:rPr lang="en-GB" dirty="0"/>
              <a:t>/OpenCL/vendors which contains the name of the library for that platform</a:t>
            </a:r>
          </a:p>
        </p:txBody>
      </p:sp>
    </p:spTree>
    <p:extLst>
      <p:ext uri="{BB962C8B-B14F-4D97-AF65-F5344CB8AC3E}">
        <p14:creationId xmlns:p14="http://schemas.microsoft.com/office/powerpoint/2010/main" val="382248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277544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solidFill>
                  <a:srgbClr val="0000FF"/>
                </a:solidFill>
              </a:rPr>
              <a:t>portable</a:t>
            </a:r>
            <a:r>
              <a:rPr lang="en-GB" dirty="0">
                <a:solidFill>
                  <a:srgbClr val="0000FF"/>
                </a:solidFill>
              </a:rPr>
              <a:t> </a:t>
            </a:r>
            <a:r>
              <a:rPr lang="en-GB" dirty="0"/>
              <a:t>program that uses </a:t>
            </a:r>
            <a:r>
              <a:rPr lang="en-GB" u="sng" dirty="0">
                <a:solidFill>
                  <a:srgbClr val="0000FF"/>
                </a:solidFill>
              </a:rPr>
              <a:t>ALL</a:t>
            </a:r>
            <a:r>
              <a:rPr lang="en-GB" dirty="0">
                <a:solidFill>
                  <a:srgbClr val="0000FF"/>
                </a:solidFill>
              </a:rPr>
              <a:t> </a:t>
            </a:r>
            <a:r>
              <a:rPr lang="en-GB" dirty="0"/>
              <a:t>resources in the heterogeneous platform</a:t>
            </a:r>
          </a:p>
        </p:txBody>
      </p:sp>
      <p:sp>
        <p:nvSpPr>
          <p:cNvPr id="5" name="Content Placeholder 4"/>
          <p:cNvSpPr>
            <a:spLocks noGrp="1"/>
          </p:cNvSpPr>
          <p:nvPr>
            <p:ph sz="half" idx="2"/>
          </p:nvPr>
        </p:nvSpPr>
        <p:spPr>
          <a:xfrm>
            <a:off x="323528" y="1556792"/>
            <a:ext cx="4040188" cy="3951288"/>
          </a:xfrm>
        </p:spPr>
        <p:txBody>
          <a:bodyPr>
            <a:normAutofit lnSpcReduction="10000"/>
          </a:bodyPr>
          <a:lstStyle/>
          <a:p>
            <a:pPr marL="0" indent="0">
              <a:buNone/>
            </a:pPr>
            <a:r>
              <a:rPr lang="en-GB" sz="2800" dirty="0"/>
              <a:t>A modern computing platform may include:</a:t>
            </a:r>
          </a:p>
          <a:p>
            <a:r>
              <a:rPr lang="en-GB" sz="2800" dirty="0"/>
              <a:t>One or more CPUs</a:t>
            </a:r>
          </a:p>
          <a:p>
            <a:r>
              <a:rPr lang="en-GB" sz="2800" dirty="0"/>
              <a:t>One of more GPUs</a:t>
            </a:r>
          </a:p>
          <a:p>
            <a:r>
              <a:rPr lang="en-GB" sz="2800" dirty="0"/>
              <a:t>DSP processors</a:t>
            </a:r>
          </a:p>
          <a:p>
            <a:r>
              <a:rPr lang="en-GB" sz="2800" dirty="0"/>
              <a:t>Accelerators</a:t>
            </a:r>
          </a:p>
          <a:p>
            <a:r>
              <a:rPr lang="en-GB" sz="2800" dirty="0"/>
              <a:t>FPGAs</a:t>
            </a:r>
          </a:p>
          <a:p>
            <a:r>
              <a:rPr lang="en-GB" sz="2800" dirty="0"/>
              <a:t>… and more </a:t>
            </a:r>
            <a:r>
              <a:rPr lang="is-IS" sz="2800" dirty="0"/>
              <a:t>…</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Intel® Core i7-8700K:</a:t>
            </a:r>
          </a:p>
          <a:p>
            <a:r>
              <a:rPr lang="en-GB" sz="2800" dirty="0"/>
              <a:t>Six-core Coffee Lake x86 with Intel® UHD Graphics 630</a:t>
            </a:r>
          </a:p>
        </p:txBody>
      </p:sp>
      <p:pic>
        <p:nvPicPr>
          <p:cNvPr id="3" name="Picture 2">
            <a:extLst>
              <a:ext uri="{FF2B5EF4-FFF2-40B4-BE49-F238E27FC236}">
                <a16:creationId xmlns:a16="http://schemas.microsoft.com/office/drawing/2014/main" id="{DA0AE31F-CE96-5344-BDCF-8F14718903F1}"/>
              </a:ext>
            </a:extLst>
          </p:cNvPr>
          <p:cNvPicPr>
            <a:picLocks noChangeAspect="1"/>
          </p:cNvPicPr>
          <p:nvPr/>
        </p:nvPicPr>
        <p:blipFill>
          <a:blip r:embed="rId2"/>
          <a:stretch>
            <a:fillRect/>
          </a:stretch>
        </p:blipFill>
        <p:spPr>
          <a:xfrm>
            <a:off x="5220072" y="1710832"/>
            <a:ext cx="2840226" cy="1420113"/>
          </a:xfrm>
          <a:prstGeom prst="rect">
            <a:avLst/>
          </a:prstGeom>
        </p:spPr>
      </p:pic>
    </p:spTree>
    <p:extLst>
      <p:ext uri="{BB962C8B-B14F-4D97-AF65-F5344CB8AC3E}">
        <p14:creationId xmlns:p14="http://schemas.microsoft.com/office/powerpoint/2010/main" val="207321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38A-17C8-C949-8C48-A90030BC6B6D}"/>
              </a:ext>
            </a:extLst>
          </p:cNvPr>
          <p:cNvPicPr>
            <a:picLocks noChangeAspect="1"/>
          </p:cNvPicPr>
          <p:nvPr/>
        </p:nvPicPr>
        <p:blipFill>
          <a:blip r:embed="rId3"/>
          <a:stretch>
            <a:fillRect/>
          </a:stretch>
        </p:blipFill>
        <p:spPr>
          <a:xfrm>
            <a:off x="6097482" y="2592974"/>
            <a:ext cx="2518079" cy="2034608"/>
          </a:xfrm>
          <a:prstGeom prst="rect">
            <a:avLst/>
          </a:prstGeom>
        </p:spPr>
      </p:pic>
      <p:pic>
        <p:nvPicPr>
          <p:cNvPr id="4" name="Picture 3">
            <a:extLst>
              <a:ext uri="{FF2B5EF4-FFF2-40B4-BE49-F238E27FC236}">
                <a16:creationId xmlns:a16="http://schemas.microsoft.com/office/drawing/2014/main" id="{F716D87A-AA79-1F4A-B68F-36CC1CDC1C5B}"/>
              </a:ext>
            </a:extLst>
          </p:cNvPr>
          <p:cNvPicPr>
            <a:picLocks noChangeAspect="1"/>
          </p:cNvPicPr>
          <p:nvPr/>
        </p:nvPicPr>
        <p:blipFill>
          <a:blip r:embed="rId4"/>
          <a:stretch>
            <a:fillRect/>
          </a:stretch>
        </p:blipFill>
        <p:spPr>
          <a:xfrm>
            <a:off x="3403622" y="1804991"/>
            <a:ext cx="2277501" cy="2272946"/>
          </a:xfrm>
          <a:prstGeom prst="rect">
            <a:avLst/>
          </a:prstGeom>
        </p:spPr>
      </p:pic>
      <p:pic>
        <p:nvPicPr>
          <p:cNvPr id="3" name="Picture 2">
            <a:extLst>
              <a:ext uri="{FF2B5EF4-FFF2-40B4-BE49-F238E27FC236}">
                <a16:creationId xmlns:a16="http://schemas.microsoft.com/office/drawing/2014/main" id="{402B85AC-1B01-2D42-9056-FD1AB5C675F5}"/>
              </a:ext>
            </a:extLst>
          </p:cNvPr>
          <p:cNvPicPr>
            <a:picLocks noChangeAspect="1"/>
          </p:cNvPicPr>
          <p:nvPr/>
        </p:nvPicPr>
        <p:blipFill>
          <a:blip r:embed="rId5"/>
          <a:stretch>
            <a:fillRect/>
          </a:stretch>
        </p:blipFill>
        <p:spPr>
          <a:xfrm>
            <a:off x="323528" y="2637601"/>
            <a:ext cx="2646865" cy="1738108"/>
          </a:xfrm>
          <a:prstGeom prst="rect">
            <a:avLst/>
          </a:prstGeom>
        </p:spPr>
      </p:pic>
      <p:sp>
        <p:nvSpPr>
          <p:cNvPr id="7" name="Title 6"/>
          <p:cNvSpPr>
            <a:spLocks noGrp="1"/>
          </p:cNvSpPr>
          <p:nvPr>
            <p:ph type="title"/>
          </p:nvPr>
        </p:nvSpPr>
        <p:spPr/>
        <p:txBody>
          <a:bodyPr/>
          <a:lstStyle/>
          <a:p>
            <a:r>
              <a:rPr lang="en-GB" dirty="0"/>
              <a:t>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13" name="TextBox 12"/>
          <p:cNvSpPr txBox="1"/>
          <p:nvPr/>
        </p:nvSpPr>
        <p:spPr>
          <a:xfrm>
            <a:off x="353092" y="3029182"/>
            <a:ext cx="2448272" cy="830997"/>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16 wide SIMD</a:t>
            </a: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Turing® RTX 8000</a:t>
            </a:r>
          </a:p>
        </p:txBody>
      </p:sp>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64 cores</a:t>
            </a:r>
          </a:p>
          <a:p>
            <a:pPr algn="ctr"/>
            <a:r>
              <a:rPr lang="en-GB" sz="2400" b="1" dirty="0">
                <a:solidFill>
                  <a:schemeClr val="bg1"/>
                </a:solidFill>
              </a:rPr>
              <a:t>64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AMD® Vega</a:t>
            </a: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(KNL) CPU</a:t>
            </a:r>
          </a:p>
        </p:txBody>
      </p:sp>
      <p:sp>
        <p:nvSpPr>
          <p:cNvPr id="19" name="TextBox 18"/>
          <p:cNvSpPr txBox="1"/>
          <p:nvPr/>
        </p:nvSpPr>
        <p:spPr>
          <a:xfrm>
            <a:off x="5791415" y="3001389"/>
            <a:ext cx="3048788" cy="1323439"/>
          </a:xfrm>
          <a:prstGeom prst="rect">
            <a:avLst/>
          </a:prstGeom>
          <a:noFill/>
        </p:spPr>
        <p:txBody>
          <a:bodyPr wrap="square" rtlCol="0">
            <a:spAutoFit/>
          </a:bodyPr>
          <a:lstStyle/>
          <a:p>
            <a:pPr algn="ctr"/>
            <a:r>
              <a:rPr lang="en-GB" sz="2000" b="1" dirty="0">
                <a:solidFill>
                  <a:schemeClr val="bg1"/>
                </a:solidFill>
              </a:rPr>
              <a:t>72 cores</a:t>
            </a:r>
          </a:p>
          <a:p>
            <a:pPr algn="ctr"/>
            <a:r>
              <a:rPr lang="en-GB" sz="2000" b="1" dirty="0">
                <a:solidFill>
                  <a:schemeClr val="bg1"/>
                </a:solidFill>
              </a:rPr>
              <a:t>64 wide SIMD</a:t>
            </a:r>
          </a:p>
          <a:p>
            <a:pPr algn="ctr"/>
            <a:r>
              <a:rPr lang="en-GB" sz="2000" b="1" dirty="0">
                <a:solidFill>
                  <a:schemeClr val="bg1"/>
                </a:solidFill>
              </a:rPr>
              <a:t>+ 576 Tensor Cores</a:t>
            </a:r>
          </a:p>
          <a:p>
            <a:pPr algn="ctr"/>
            <a:r>
              <a:rPr lang="en-GB" sz="2000" b="1" dirty="0">
                <a:solidFill>
                  <a:schemeClr val="bg1"/>
                </a:solidFill>
              </a:rPr>
              <a:t>+ 72 RT Cores</a:t>
            </a:r>
          </a:p>
        </p:txBody>
      </p:sp>
    </p:spTree>
    <p:extLst>
      <p:ext uri="{BB962C8B-B14F-4D97-AF65-F5344CB8AC3E}">
        <p14:creationId xmlns:p14="http://schemas.microsoft.com/office/powerpoint/2010/main" val="28553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Many-core performance potential</a:t>
            </a:r>
          </a:p>
        </p:txBody>
      </p:sp>
      <p:pic>
        <p:nvPicPr>
          <p:cNvPr id="9" name="Picture 8"/>
          <p:cNvPicPr>
            <a:picLocks noChangeAspect="1"/>
          </p:cNvPicPr>
          <p:nvPr/>
        </p:nvPicPr>
        <p:blipFill>
          <a:blip r:embed="rId3"/>
          <a:stretch>
            <a:fillRect/>
          </a:stretch>
        </p:blipFill>
        <p:spPr>
          <a:xfrm>
            <a:off x="879686" y="1309990"/>
            <a:ext cx="7350812" cy="4881172"/>
          </a:xfrm>
          <a:prstGeom prst="rect">
            <a:avLst/>
          </a:prstGeom>
        </p:spPr>
      </p:pic>
    </p:spTree>
    <p:extLst>
      <p:ext uri="{BB962C8B-B14F-4D97-AF65-F5344CB8AC3E}">
        <p14:creationId xmlns:p14="http://schemas.microsoft.com/office/powerpoint/2010/main" val="371369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How do we unlock this potential?</a:t>
            </a:r>
          </a:p>
        </p:txBody>
      </p:sp>
      <p:sp>
        <p:nvSpPr>
          <p:cNvPr id="6" name="Content Placeholder 5"/>
          <p:cNvSpPr>
            <a:spLocks noGrp="1"/>
          </p:cNvSpPr>
          <p:nvPr>
            <p:ph idx="1"/>
          </p:nvPr>
        </p:nvSpPr>
        <p:spPr/>
        <p:txBody>
          <a:bodyPr>
            <a:normAutofit lnSpcReduction="10000"/>
          </a:bodyPr>
          <a:lstStyle/>
          <a:p>
            <a:r>
              <a:rPr lang="en-GB" dirty="0"/>
              <a:t>Need efficient, expressive, parallel programming languages</a:t>
            </a:r>
          </a:p>
          <a:p>
            <a:r>
              <a:rPr lang="en-GB" dirty="0"/>
              <a:t>Also need cross-platform standards</a:t>
            </a:r>
          </a:p>
          <a:p>
            <a:r>
              <a:rPr lang="en-GB" dirty="0"/>
              <a:t>Ideally not just for HPC so that they have sufficient momentum for the long term</a:t>
            </a:r>
          </a:p>
          <a:p>
            <a:endParaRPr lang="en-GB" dirty="0"/>
          </a:p>
          <a:p>
            <a:r>
              <a:rPr lang="en-GB" b="1" u="sng" dirty="0">
                <a:solidFill>
                  <a:srgbClr val="0000FF"/>
                </a:solidFill>
              </a:rPr>
              <a:t>OpenCL</a:t>
            </a:r>
            <a:r>
              <a:rPr lang="en-GB" dirty="0">
                <a:solidFill>
                  <a:srgbClr val="0000FF"/>
                </a:solidFill>
              </a:rPr>
              <a:t> </a:t>
            </a:r>
            <a:r>
              <a:rPr lang="en-GB" dirty="0"/>
              <a:t>is the </a:t>
            </a:r>
            <a:r>
              <a:rPr lang="en-GB" i="1" dirty="0"/>
              <a:t>only</a:t>
            </a:r>
            <a:r>
              <a:rPr lang="en-GB" dirty="0"/>
              <a:t> parallel programming language that meets all these many-core requirements today</a:t>
            </a:r>
          </a:p>
        </p:txBody>
      </p:sp>
    </p:spTree>
    <p:extLst>
      <p:ext uri="{BB962C8B-B14F-4D97-AF65-F5344CB8AC3E}">
        <p14:creationId xmlns:p14="http://schemas.microsoft.com/office/powerpoint/2010/main" val="14365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Tree>
    <p:extLst>
      <p:ext uri="{BB962C8B-B14F-4D97-AF65-F5344CB8AC3E}">
        <p14:creationId xmlns:p14="http://schemas.microsoft.com/office/powerpoint/2010/main" val="3216337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379563" cy="1194593"/>
          </a:xfrm>
          <a:prstGeom prst="rect">
            <a:avLst/>
          </a:prstGeom>
          <a:noFill/>
          <a:ln w="9525">
            <a:noFill/>
            <a:miter lim="800000"/>
            <a:headEnd/>
            <a:tailEnd/>
          </a:ln>
        </p:spPr>
      </p:pic>
    </p:spTree>
    <p:extLst>
      <p:ext uri="{BB962C8B-B14F-4D97-AF65-F5344CB8AC3E}">
        <p14:creationId xmlns:p14="http://schemas.microsoft.com/office/powerpoint/2010/main" val="19605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16948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p:spPr>
        <p:txBody>
          <a:bodyPr>
            <a:normAutofit fontScale="90000"/>
          </a:bodyPr>
          <a:lstStyle/>
          <a:p>
            <a:r>
              <a:rPr lang="en-US" dirty="0"/>
              <a:t>OpenCL 2.2 Released November 2017</a:t>
            </a:r>
          </a:p>
        </p:txBody>
      </p:sp>
      <p:sp>
        <p:nvSpPr>
          <p:cNvPr id="3" name="Content Placeholder 2"/>
          <p:cNvSpPr>
            <a:spLocks noGrp="1"/>
          </p:cNvSpPr>
          <p:nvPr>
            <p:ph idx="1"/>
          </p:nvPr>
        </p:nvSpPr>
        <p:spPr>
          <a:xfrm>
            <a:off x="457200" y="1052737"/>
            <a:ext cx="8229600" cy="2016223"/>
          </a:xfrm>
        </p:spPr>
        <p:txBody>
          <a:bodyPr>
            <a:normAutofit fontScale="70000" lnSpcReduction="20000"/>
          </a:bodyPr>
          <a:lstStyle/>
          <a:p>
            <a:r>
              <a:rPr lang="en-GB" dirty="0"/>
              <a:t>First launched Jun’08</a:t>
            </a:r>
          </a:p>
          <a:p>
            <a:r>
              <a:rPr lang="en-GB" dirty="0"/>
              <a:t>6 months from “</a:t>
            </a:r>
            <a:r>
              <a:rPr lang="en-GB" dirty="0" err="1"/>
              <a:t>strawman</a:t>
            </a:r>
            <a:r>
              <a:rPr lang="en-GB" dirty="0"/>
              <a:t>” to OpenCL 1.0</a:t>
            </a:r>
          </a:p>
          <a:p>
            <a:r>
              <a:rPr lang="en-GB" dirty="0"/>
              <a:t>Rapid innovation to match pace of hardware innovation</a:t>
            </a:r>
          </a:p>
          <a:p>
            <a:pPr lvl="1"/>
            <a:r>
              <a:rPr lang="en-GB" dirty="0"/>
              <a:t>Committed to backwards compatibility to protect software investments</a:t>
            </a:r>
          </a:p>
        </p:txBody>
      </p:sp>
      <p:grpSp>
        <p:nvGrpSpPr>
          <p:cNvPr id="35" name="Group 34">
            <a:extLst>
              <a:ext uri="{FF2B5EF4-FFF2-40B4-BE49-F238E27FC236}">
                <a16:creationId xmlns:a16="http://schemas.microsoft.com/office/drawing/2014/main" id="{A21A1A9F-0739-AC4C-A35E-7AB428AADA30}"/>
              </a:ext>
            </a:extLst>
          </p:cNvPr>
          <p:cNvGrpSpPr/>
          <p:nvPr/>
        </p:nvGrpSpPr>
        <p:grpSpPr>
          <a:xfrm>
            <a:off x="1243789" y="3222598"/>
            <a:ext cx="697542" cy="1061942"/>
            <a:chOff x="1099029" y="2876162"/>
            <a:chExt cx="697542" cy="1061942"/>
          </a:xfrm>
        </p:grpSpPr>
        <p:pic>
          <p:nvPicPr>
            <p:cNvPr id="36" name="Picture 13" descr="OpenCL_Logo_RGB.jpg">
              <a:extLst>
                <a:ext uri="{FF2B5EF4-FFF2-40B4-BE49-F238E27FC236}">
                  <a16:creationId xmlns:a16="http://schemas.microsoft.com/office/drawing/2014/main" id="{5B79F895-4707-F04A-97FE-34FE3B74CF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9" y="2876162"/>
              <a:ext cx="666329" cy="707579"/>
            </a:xfrm>
            <a:prstGeom prst="rect">
              <a:avLst/>
            </a:prstGeom>
            <a:noFill/>
            <a:ln w="9525">
              <a:noFill/>
              <a:miter lim="800000"/>
              <a:headEnd/>
              <a:tailEnd/>
            </a:ln>
          </p:spPr>
        </p:pic>
        <p:sp>
          <p:nvSpPr>
            <p:cNvPr id="37" name="Text Box 22">
              <a:extLst>
                <a:ext uri="{FF2B5EF4-FFF2-40B4-BE49-F238E27FC236}">
                  <a16:creationId xmlns:a16="http://schemas.microsoft.com/office/drawing/2014/main" id="{FC78ECCA-192B-2D46-A548-FDDF8D5B67C8}"/>
                </a:ext>
              </a:extLst>
            </p:cNvPr>
            <p:cNvSpPr txBox="1">
              <a:spLocks noChangeArrowheads="1"/>
            </p:cNvSpPr>
            <p:nvPr/>
          </p:nvSpPr>
          <p:spPr bwMode="auto">
            <a:xfrm>
              <a:off x="1099029" y="3586828"/>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2011</a:t>
              </a:r>
            </a:p>
          </p:txBody>
        </p:sp>
      </p:grpSp>
      <p:sp>
        <p:nvSpPr>
          <p:cNvPr id="38" name="Text Box 9">
            <a:extLst>
              <a:ext uri="{FF2B5EF4-FFF2-40B4-BE49-F238E27FC236}">
                <a16:creationId xmlns:a16="http://schemas.microsoft.com/office/drawing/2014/main" id="{19C4A10B-9292-9A4A-8939-5C5956E127A7}"/>
              </a:ext>
            </a:extLst>
          </p:cNvPr>
          <p:cNvSpPr txBox="1">
            <a:spLocks noChangeArrowheads="1"/>
          </p:cNvSpPr>
          <p:nvPr/>
        </p:nvSpPr>
        <p:spPr bwMode="auto">
          <a:xfrm>
            <a:off x="906760" y="4272531"/>
            <a:ext cx="1295400" cy="1421889"/>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1.2</a:t>
            </a:r>
          </a:p>
          <a:p>
            <a:pPr>
              <a:lnSpc>
                <a:spcPct val="90000"/>
              </a:lnSpc>
            </a:pPr>
            <a:endParaRPr lang="en-US" dirty="0">
              <a:latin typeface="Trebuchet MS" pitchFamily="34" charset="0"/>
            </a:endParaRPr>
          </a:p>
          <a:p>
            <a:pPr>
              <a:lnSpc>
                <a:spcPct val="90000"/>
              </a:lnSpc>
            </a:pPr>
            <a:r>
              <a:rPr lang="en-US" dirty="0">
                <a:latin typeface="Trebuchet MS" pitchFamily="34" charset="0"/>
              </a:rPr>
              <a:t>Becomes industry baseline for heterogeneous</a:t>
            </a:r>
          </a:p>
          <a:p>
            <a:pPr>
              <a:lnSpc>
                <a:spcPct val="90000"/>
              </a:lnSpc>
            </a:pPr>
            <a:r>
              <a:rPr lang="en-US" dirty="0">
                <a:latin typeface="Trebuchet MS" pitchFamily="34" charset="0"/>
              </a:rPr>
              <a:t>parallel computing</a:t>
            </a:r>
          </a:p>
        </p:txBody>
      </p:sp>
      <p:sp>
        <p:nvSpPr>
          <p:cNvPr id="39" name="Text Box 9">
            <a:extLst>
              <a:ext uri="{FF2B5EF4-FFF2-40B4-BE49-F238E27FC236}">
                <a16:creationId xmlns:a16="http://schemas.microsoft.com/office/drawing/2014/main" id="{66516677-FA00-EE41-B1E5-A36CA01A5FD0}"/>
              </a:ext>
            </a:extLst>
          </p:cNvPr>
          <p:cNvSpPr txBox="1">
            <a:spLocks noChangeArrowheads="1"/>
          </p:cNvSpPr>
          <p:nvPr/>
        </p:nvSpPr>
        <p:spPr bwMode="auto">
          <a:xfrm>
            <a:off x="4299253" y="4293096"/>
            <a:ext cx="1524000" cy="1214140"/>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2.1</a:t>
            </a:r>
          </a:p>
          <a:p>
            <a:pPr>
              <a:lnSpc>
                <a:spcPct val="90000"/>
              </a:lnSpc>
            </a:pPr>
            <a:r>
              <a:rPr lang="en-US" dirty="0">
                <a:latin typeface="Trebuchet MS" pitchFamily="34" charset="0"/>
              </a:rPr>
              <a:t>SPIR-V 1.0</a:t>
            </a:r>
          </a:p>
          <a:p>
            <a:pPr>
              <a:lnSpc>
                <a:spcPct val="90000"/>
              </a:lnSpc>
            </a:pPr>
            <a:r>
              <a:rPr lang="en-US" dirty="0">
                <a:latin typeface="Trebuchet MS" pitchFamily="34" charset="0"/>
              </a:rPr>
              <a:t> </a:t>
            </a:r>
            <a:br>
              <a:rPr lang="en-US" dirty="0">
                <a:latin typeface="Trebuchet MS" pitchFamily="34" charset="0"/>
              </a:rPr>
            </a:br>
            <a:r>
              <a:rPr lang="en-US" dirty="0">
                <a:latin typeface="Trebuchet MS" pitchFamily="34" charset="0"/>
              </a:rPr>
              <a:t>SPIR-V 1.1 in Core</a:t>
            </a:r>
          </a:p>
          <a:p>
            <a:pPr>
              <a:lnSpc>
                <a:spcPct val="90000"/>
              </a:lnSpc>
            </a:pPr>
            <a:r>
              <a:rPr lang="en-US" sz="1050" b="0" dirty="0">
                <a:latin typeface="Trebuchet MS" pitchFamily="34" charset="0"/>
              </a:rPr>
              <a:t>Kernel Language Flexibility</a:t>
            </a:r>
          </a:p>
          <a:p>
            <a:pPr>
              <a:lnSpc>
                <a:spcPct val="90000"/>
              </a:lnSpc>
            </a:pPr>
            <a:endParaRPr lang="en-US" dirty="0">
              <a:latin typeface="Trebuchet MS" pitchFamily="34" charset="0"/>
            </a:endParaRPr>
          </a:p>
        </p:txBody>
      </p:sp>
      <p:sp>
        <p:nvSpPr>
          <p:cNvPr id="40" name="Text Box 9">
            <a:extLst>
              <a:ext uri="{FF2B5EF4-FFF2-40B4-BE49-F238E27FC236}">
                <a16:creationId xmlns:a16="http://schemas.microsoft.com/office/drawing/2014/main" id="{BE24F671-8D70-F64E-87BB-EAA64DD45B6C}"/>
              </a:ext>
            </a:extLst>
          </p:cNvPr>
          <p:cNvSpPr txBox="1">
            <a:spLocks noChangeArrowheads="1"/>
          </p:cNvSpPr>
          <p:nvPr/>
        </p:nvSpPr>
        <p:spPr bwMode="auto">
          <a:xfrm>
            <a:off x="6012160" y="4293096"/>
            <a:ext cx="2209800" cy="2242114"/>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2.2</a:t>
            </a:r>
          </a:p>
          <a:p>
            <a:pPr>
              <a:lnSpc>
                <a:spcPct val="90000"/>
              </a:lnSpc>
            </a:pPr>
            <a:r>
              <a:rPr lang="en-US" dirty="0">
                <a:latin typeface="Trebuchet MS" pitchFamily="34" charset="0"/>
              </a:rPr>
              <a:t>SPIR-V 1.2 </a:t>
            </a:r>
            <a:br>
              <a:rPr lang="en-US" dirty="0">
                <a:latin typeface="Trebuchet MS" pitchFamily="34" charset="0"/>
              </a:rPr>
            </a:br>
            <a:endParaRPr lang="en-US" dirty="0">
              <a:latin typeface="Trebuchet MS" pitchFamily="34" charset="0"/>
            </a:endParaRPr>
          </a:p>
          <a:p>
            <a:r>
              <a:rPr lang="en-US" dirty="0">
                <a:latin typeface="Trebuchet MS" pitchFamily="34" charset="0"/>
              </a:rPr>
              <a:t>OpenCL C++ </a:t>
            </a:r>
            <a:br>
              <a:rPr lang="en-US" dirty="0">
                <a:latin typeface="Trebuchet MS" pitchFamily="34" charset="0"/>
              </a:rPr>
            </a:br>
            <a:r>
              <a:rPr lang="en-US" dirty="0">
                <a:latin typeface="Trebuchet MS" pitchFamily="34" charset="0"/>
              </a:rPr>
              <a:t>Kernel Language</a:t>
            </a:r>
          </a:p>
          <a:p>
            <a:r>
              <a:rPr lang="en-US" sz="1050" b="0" dirty="0">
                <a:latin typeface="Trebuchet MS" pitchFamily="34" charset="0"/>
              </a:rPr>
              <a:t> Static subset of C++14</a:t>
            </a:r>
          </a:p>
          <a:p>
            <a:r>
              <a:rPr lang="en-US" sz="1050" b="0" dirty="0">
                <a:latin typeface="Trebuchet MS" pitchFamily="34" charset="0"/>
              </a:rPr>
              <a:t>Templates and Lambdas</a:t>
            </a:r>
          </a:p>
          <a:p>
            <a:endParaRPr lang="en-US" sz="1050" dirty="0">
              <a:latin typeface="Trebuchet MS" pitchFamily="34" charset="0"/>
            </a:endParaRPr>
          </a:p>
          <a:p>
            <a:pPr>
              <a:spcBef>
                <a:spcPts val="300"/>
              </a:spcBef>
            </a:pPr>
            <a:r>
              <a:rPr lang="en-US" dirty="0">
                <a:latin typeface="Trebuchet MS" pitchFamily="34" charset="0"/>
              </a:rPr>
              <a:t>SPIR-V 1.2 in Core</a:t>
            </a:r>
          </a:p>
          <a:p>
            <a:r>
              <a:rPr lang="en-US" sz="1050" b="0" dirty="0">
                <a:latin typeface="Trebuchet MS" pitchFamily="34" charset="0"/>
              </a:rPr>
              <a:t>OpenCL C++ support</a:t>
            </a:r>
          </a:p>
          <a:p>
            <a:endParaRPr lang="en-US" sz="1050" dirty="0">
              <a:latin typeface="Trebuchet MS" pitchFamily="34" charset="0"/>
            </a:endParaRPr>
          </a:p>
          <a:p>
            <a:r>
              <a:rPr lang="en-US" dirty="0">
                <a:latin typeface="Trebuchet MS" pitchFamily="34" charset="0"/>
              </a:rPr>
              <a:t>Pipes</a:t>
            </a:r>
            <a:br>
              <a:rPr lang="en-US" sz="1050" dirty="0">
                <a:latin typeface="Trebuchet MS" pitchFamily="34" charset="0"/>
              </a:rPr>
            </a:br>
            <a:r>
              <a:rPr lang="en-US" sz="1050" b="0" dirty="0">
                <a:latin typeface="Trebuchet MS" pitchFamily="34" charset="0"/>
              </a:rPr>
              <a:t>Efficient device-scope communication between kernels</a:t>
            </a:r>
          </a:p>
          <a:p>
            <a:endParaRPr lang="en-US" sz="1050" dirty="0">
              <a:latin typeface="Trebuchet MS" pitchFamily="34" charset="0"/>
            </a:endParaRPr>
          </a:p>
        </p:txBody>
      </p:sp>
      <p:sp>
        <p:nvSpPr>
          <p:cNvPr id="41" name="Text Box 22">
            <a:extLst>
              <a:ext uri="{FF2B5EF4-FFF2-40B4-BE49-F238E27FC236}">
                <a16:creationId xmlns:a16="http://schemas.microsoft.com/office/drawing/2014/main" id="{A238CE5C-CD55-554C-8A6C-E2FC3BAEBD8F}"/>
              </a:ext>
            </a:extLst>
          </p:cNvPr>
          <p:cNvSpPr txBox="1">
            <a:spLocks noChangeArrowheads="1"/>
          </p:cNvSpPr>
          <p:nvPr/>
        </p:nvSpPr>
        <p:spPr bwMode="auto">
          <a:xfrm>
            <a:off x="6741131"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2017</a:t>
            </a:r>
          </a:p>
        </p:txBody>
      </p:sp>
      <p:pic>
        <p:nvPicPr>
          <p:cNvPr id="42" name="Picture 13" descr="OpenCL_Logo_RGB.jpg">
            <a:extLst>
              <a:ext uri="{FF2B5EF4-FFF2-40B4-BE49-F238E27FC236}">
                <a16:creationId xmlns:a16="http://schemas.microsoft.com/office/drawing/2014/main" id="{5FB7C103-1395-B94F-A015-AB4D645CB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738" y="3222598"/>
            <a:ext cx="666329" cy="707579"/>
          </a:xfrm>
          <a:prstGeom prst="rect">
            <a:avLst/>
          </a:prstGeom>
          <a:noFill/>
          <a:ln w="9525">
            <a:noFill/>
            <a:miter lim="800000"/>
            <a:headEnd/>
            <a:tailEnd/>
          </a:ln>
        </p:spPr>
      </p:pic>
      <p:pic>
        <p:nvPicPr>
          <p:cNvPr id="43" name="Picture 2">
            <a:extLst>
              <a:ext uri="{FF2B5EF4-FFF2-40B4-BE49-F238E27FC236}">
                <a16:creationId xmlns:a16="http://schemas.microsoft.com/office/drawing/2014/main" id="{C3FAD7DB-49AA-E544-B456-66B3216A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160" y="2793008"/>
            <a:ext cx="975506" cy="487753"/>
          </a:xfrm>
          <a:prstGeom prst="rect">
            <a:avLst/>
          </a:prstGeom>
          <a:noFill/>
          <a:ln>
            <a:noFill/>
          </a:ln>
          <a:effectLst/>
          <a:extLst/>
        </p:spPr>
      </p:pic>
      <p:sp>
        <p:nvSpPr>
          <p:cNvPr id="44" name="Text Box 22">
            <a:extLst>
              <a:ext uri="{FF2B5EF4-FFF2-40B4-BE49-F238E27FC236}">
                <a16:creationId xmlns:a16="http://schemas.microsoft.com/office/drawing/2014/main" id="{0EDE00BE-7B69-1E46-9B87-04D0203C03E1}"/>
              </a:ext>
            </a:extLst>
          </p:cNvPr>
          <p:cNvSpPr txBox="1">
            <a:spLocks noChangeArrowheads="1"/>
          </p:cNvSpPr>
          <p:nvPr/>
        </p:nvSpPr>
        <p:spPr bwMode="auto">
          <a:xfrm>
            <a:off x="4707938" y="3933264"/>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2015</a:t>
            </a:r>
          </a:p>
        </p:txBody>
      </p:sp>
      <p:pic>
        <p:nvPicPr>
          <p:cNvPr id="45" name="Picture 13" descr="OpenCL_Logo_RGB.jpg">
            <a:extLst>
              <a:ext uri="{FF2B5EF4-FFF2-40B4-BE49-F238E27FC236}">
                <a16:creationId xmlns:a16="http://schemas.microsoft.com/office/drawing/2014/main" id="{B252B2F7-0582-FE49-AE64-BEA6392B7A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545" y="3222598"/>
            <a:ext cx="666329" cy="707579"/>
          </a:xfrm>
          <a:prstGeom prst="rect">
            <a:avLst/>
          </a:prstGeom>
          <a:noFill/>
          <a:ln w="9525">
            <a:noFill/>
            <a:miter lim="800000"/>
            <a:headEnd/>
            <a:tailEnd/>
          </a:ln>
        </p:spPr>
      </p:pic>
      <p:cxnSp>
        <p:nvCxnSpPr>
          <p:cNvPr id="46" name="Straight Arrow Connector 45">
            <a:extLst>
              <a:ext uri="{FF2B5EF4-FFF2-40B4-BE49-F238E27FC236}">
                <a16:creationId xmlns:a16="http://schemas.microsoft.com/office/drawing/2014/main" id="{7EAF2786-5E0F-AB42-B223-EA7493F2B027}"/>
              </a:ext>
            </a:extLst>
          </p:cNvPr>
          <p:cNvCxnSpPr>
            <a:cxnSpLocks/>
          </p:cNvCxnSpPr>
          <p:nvPr/>
        </p:nvCxnSpPr>
        <p:spPr bwMode="auto">
          <a:xfrm>
            <a:off x="1043608" y="4272531"/>
            <a:ext cx="6681192" cy="0"/>
          </a:xfrm>
          <a:prstGeom prst="straightConnector1">
            <a:avLst/>
          </a:prstGeom>
          <a:solidFill>
            <a:srgbClr val="E66714"/>
          </a:solidFill>
          <a:ln w="25400"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183DDF32-408F-F446-9A6A-8ADD86AC0032}"/>
              </a:ext>
            </a:extLst>
          </p:cNvPr>
          <p:cNvGrpSpPr/>
          <p:nvPr/>
        </p:nvGrpSpPr>
        <p:grpSpPr>
          <a:xfrm>
            <a:off x="2947837" y="3214291"/>
            <a:ext cx="697542" cy="1061942"/>
            <a:chOff x="2650677" y="2867855"/>
            <a:chExt cx="697542" cy="1061942"/>
          </a:xfrm>
        </p:grpSpPr>
        <p:pic>
          <p:nvPicPr>
            <p:cNvPr id="48" name="Picture 13" descr="OpenCL_Logo_RGB.jpg">
              <a:extLst>
                <a:ext uri="{FF2B5EF4-FFF2-40B4-BE49-F238E27FC236}">
                  <a16:creationId xmlns:a16="http://schemas.microsoft.com/office/drawing/2014/main" id="{B94F7C2D-34DF-6147-B94A-121F40E1A6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0677" y="2867855"/>
              <a:ext cx="666329" cy="707579"/>
            </a:xfrm>
            <a:prstGeom prst="rect">
              <a:avLst/>
            </a:prstGeom>
            <a:noFill/>
            <a:ln w="9525">
              <a:noFill/>
              <a:miter lim="800000"/>
              <a:headEnd/>
              <a:tailEnd/>
            </a:ln>
          </p:spPr>
        </p:pic>
        <p:sp>
          <p:nvSpPr>
            <p:cNvPr id="49" name="Text Box 22">
              <a:extLst>
                <a:ext uri="{FF2B5EF4-FFF2-40B4-BE49-F238E27FC236}">
                  <a16:creationId xmlns:a16="http://schemas.microsoft.com/office/drawing/2014/main" id="{CA4D6521-6CF4-084B-93BD-BDE2AC8BA1A3}"/>
                </a:ext>
              </a:extLst>
            </p:cNvPr>
            <p:cNvSpPr txBox="1">
              <a:spLocks noChangeArrowheads="1"/>
            </p:cNvSpPr>
            <p:nvPr/>
          </p:nvSpPr>
          <p:spPr bwMode="auto">
            <a:xfrm>
              <a:off x="2650677" y="3578521"/>
              <a:ext cx="697542" cy="351276"/>
            </a:xfrm>
            <a:prstGeom prst="rect">
              <a:avLst/>
            </a:prstGeom>
            <a:noFill/>
            <a:ln w="3175" algn="ctr">
              <a:noFill/>
              <a:miter lim="800000"/>
              <a:headEnd/>
              <a:tailEnd/>
            </a:ln>
          </p:spPr>
          <p:txBody>
            <a:bodyPr wrap="none" lIns="91398" tIns="45701" rIns="91398" bIns="45701">
              <a:spAutoFit/>
            </a:bodyPr>
            <a:lstStyle/>
            <a:p>
              <a:pPr>
                <a:defRPr/>
              </a:pPr>
              <a:r>
                <a:rPr lang="en-US" b="1" dirty="0">
                  <a:solidFill>
                    <a:srgbClr val="C00000"/>
                  </a:solidFill>
                  <a:latin typeface="Trebuchet MS" pitchFamily="34" charset="0"/>
                  <a:ea typeface="Tahoma" pitchFamily="34" charset="0"/>
                  <a:cs typeface="Tahoma" pitchFamily="34" charset="0"/>
                </a:rPr>
                <a:t>2013</a:t>
              </a:r>
            </a:p>
          </p:txBody>
        </p:sp>
      </p:grpSp>
      <p:sp>
        <p:nvSpPr>
          <p:cNvPr id="50" name="Text Box 9">
            <a:extLst>
              <a:ext uri="{FF2B5EF4-FFF2-40B4-BE49-F238E27FC236}">
                <a16:creationId xmlns:a16="http://schemas.microsoft.com/office/drawing/2014/main" id="{03A0726E-CAA8-A442-AB36-843128A9E0F5}"/>
              </a:ext>
            </a:extLst>
          </p:cNvPr>
          <p:cNvSpPr txBox="1">
            <a:spLocks noChangeArrowheads="1"/>
          </p:cNvSpPr>
          <p:nvPr/>
        </p:nvSpPr>
        <p:spPr bwMode="auto">
          <a:xfrm>
            <a:off x="2506960" y="4264224"/>
            <a:ext cx="1524000" cy="1193365"/>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dirty="0">
                <a:latin typeface="Trebuchet MS" pitchFamily="34" charset="0"/>
              </a:rPr>
              <a:t>OpenCL 2.0</a:t>
            </a:r>
          </a:p>
          <a:p>
            <a:pPr>
              <a:lnSpc>
                <a:spcPct val="90000"/>
              </a:lnSpc>
            </a:pPr>
            <a:endParaRPr lang="en-US" dirty="0">
              <a:latin typeface="Trebuchet MS" pitchFamily="34" charset="0"/>
            </a:endParaRPr>
          </a:p>
          <a:p>
            <a:pPr>
              <a:lnSpc>
                <a:spcPct val="90000"/>
              </a:lnSpc>
            </a:pPr>
            <a:r>
              <a:rPr lang="en-US" dirty="0">
                <a:latin typeface="Trebuchet MS" pitchFamily="34" charset="0"/>
              </a:rPr>
              <a:t>Enables new class of hardware </a:t>
            </a:r>
          </a:p>
          <a:p>
            <a:pPr>
              <a:lnSpc>
                <a:spcPct val="90000"/>
              </a:lnSpc>
            </a:pPr>
            <a:r>
              <a:rPr lang="en-US" sz="1050" b="0" dirty="0">
                <a:latin typeface="Trebuchet MS" pitchFamily="34" charset="0"/>
              </a:rPr>
              <a:t>SVM</a:t>
            </a:r>
          </a:p>
          <a:p>
            <a:pPr>
              <a:lnSpc>
                <a:spcPct val="90000"/>
              </a:lnSpc>
            </a:pPr>
            <a:r>
              <a:rPr lang="en-US" sz="1050" b="0" dirty="0">
                <a:latin typeface="Trebuchet MS" pitchFamily="34" charset="0"/>
              </a:rPr>
              <a:t>Generic Addresses</a:t>
            </a:r>
          </a:p>
          <a:p>
            <a:pPr>
              <a:lnSpc>
                <a:spcPct val="90000"/>
              </a:lnSpc>
            </a:pPr>
            <a:r>
              <a:rPr lang="en-US" sz="1050" b="0" dirty="0">
                <a:latin typeface="Trebuchet MS" pitchFamily="34" charset="0"/>
              </a:rPr>
              <a:t>On-device dispatch</a:t>
            </a:r>
          </a:p>
        </p:txBody>
      </p:sp>
      <p:pic>
        <p:nvPicPr>
          <p:cNvPr id="51" name="Picture 2">
            <a:extLst>
              <a:ext uri="{FF2B5EF4-FFF2-40B4-BE49-F238E27FC236}">
                <a16:creationId xmlns:a16="http://schemas.microsoft.com/office/drawing/2014/main" id="{CC85E56C-14D6-674C-9CEE-EF5630C6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695" y="2793008"/>
            <a:ext cx="975506" cy="487753"/>
          </a:xfrm>
          <a:prstGeom prst="rect">
            <a:avLst/>
          </a:prstGeom>
          <a:noFill/>
          <a:ln>
            <a:noFill/>
          </a:ln>
          <a:effectLst/>
          <a:extLst/>
        </p:spPr>
      </p:pic>
    </p:spTree>
    <p:extLst>
      <p:ext uri="{BB962C8B-B14F-4D97-AF65-F5344CB8AC3E}">
        <p14:creationId xmlns:p14="http://schemas.microsoft.com/office/powerpoint/2010/main" val="2650427548"/>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James Price</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MEng in Computer Science.</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Autumn 2012 internship with Apple in the USA writing OpenCL.</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Jan 2013 to investigate parallel programming environments for heterogeneous systems. Sponsored by Imagination Technologies.</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SPIR-V standards.</a:t>
            </a:r>
            <a:endParaRPr lang="en-US" sz="2700" dirty="0">
              <a:latin typeface="Calibri" charset="0"/>
              <a:ea typeface="ＭＳ Ｐゴシック" charset="0"/>
              <a:cs typeface="ＭＳ Ｐゴシック" charset="0"/>
            </a:endParaRPr>
          </a:p>
        </p:txBody>
      </p:sp>
      <p:pic>
        <p:nvPicPr>
          <p:cNvPr id="8" name="Picture 7"/>
          <p:cNvPicPr>
            <a:picLocks noChangeAspect="1"/>
          </p:cNvPicPr>
          <p:nvPr/>
        </p:nvPicPr>
        <p:blipFill>
          <a:blip r:embed="rId2"/>
          <a:stretch>
            <a:fillRect/>
          </a:stretch>
        </p:blipFill>
        <p:spPr>
          <a:xfrm>
            <a:off x="7832204" y="0"/>
            <a:ext cx="1311796" cy="1749062"/>
          </a:xfrm>
          <a:prstGeom prst="rect">
            <a:avLst/>
          </a:prstGeom>
        </p:spPr>
      </p:pic>
      <p:pic>
        <p:nvPicPr>
          <p:cNvPr id="9" name="Picture 8"/>
          <p:cNvPicPr>
            <a:picLocks noChangeAspect="1"/>
          </p:cNvPicPr>
          <p:nvPr/>
        </p:nvPicPr>
        <p:blipFill>
          <a:blip r:embed="rId3"/>
          <a:stretch>
            <a:fillRect/>
          </a:stretch>
        </p:blipFill>
        <p:spPr>
          <a:xfrm>
            <a:off x="438167" y="4135968"/>
            <a:ext cx="1124956" cy="1644166"/>
          </a:xfrm>
          <a:prstGeom prst="rect">
            <a:avLst/>
          </a:prstGeom>
        </p:spPr>
      </p:pic>
      <p:pic>
        <p:nvPicPr>
          <p:cNvPr id="2" name="Picture 1"/>
          <p:cNvPicPr>
            <a:picLocks noChangeAspect="1"/>
          </p:cNvPicPr>
          <p:nvPr/>
        </p:nvPicPr>
        <p:blipFill>
          <a:blip r:embed="rId4"/>
          <a:stretch>
            <a:fillRect/>
          </a:stretch>
        </p:blipFill>
        <p:spPr>
          <a:xfrm>
            <a:off x="654525" y="2920146"/>
            <a:ext cx="833164" cy="833164"/>
          </a:xfrm>
          <a:prstGeom prst="rect">
            <a:avLst/>
          </a:prstGeom>
        </p:spPr>
      </p:pic>
      <p:pic>
        <p:nvPicPr>
          <p:cNvPr id="4" name="Picture 3"/>
          <p:cNvPicPr>
            <a:picLocks noChangeAspect="1"/>
          </p:cNvPicPr>
          <p:nvPr/>
        </p:nvPicPr>
        <p:blipFill>
          <a:blip r:embed="rId5"/>
          <a:stretch>
            <a:fillRect/>
          </a:stretch>
        </p:blipFill>
        <p:spPr>
          <a:xfrm>
            <a:off x="705680" y="1954000"/>
            <a:ext cx="650572" cy="662732"/>
          </a:xfrm>
          <a:prstGeom prst="rect">
            <a:avLst/>
          </a:prstGeom>
        </p:spPr>
      </p:pic>
    </p:spTree>
    <p:extLst>
      <p:ext uri="{BB962C8B-B14F-4D97-AF65-F5344CB8AC3E}">
        <p14:creationId xmlns:p14="http://schemas.microsoft.com/office/powerpoint/2010/main" val="3620319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overlay generated images on surrounding scenery</a:t>
            </a:r>
          </a:p>
        </p:txBody>
      </p:sp>
      <p:pic>
        <p:nvPicPr>
          <p:cNvPr id="2" name="Picture 1">
            <a:extLst>
              <a:ext uri="{FF2B5EF4-FFF2-40B4-BE49-F238E27FC236}">
                <a16:creationId xmlns:a16="http://schemas.microsoft.com/office/drawing/2014/main" id="{13BB0E59-4CE3-FC4F-9DA2-504A736DB7C0}"/>
              </a:ext>
            </a:extLst>
          </p:cNvPr>
          <p:cNvPicPr>
            <a:picLocks noChangeAspect="1"/>
          </p:cNvPicPr>
          <p:nvPr/>
        </p:nvPicPr>
        <p:blipFill>
          <a:blip r:embed="rId2"/>
          <a:stretch>
            <a:fillRect/>
          </a:stretch>
        </p:blipFill>
        <p:spPr>
          <a:xfrm>
            <a:off x="5508104" y="1556792"/>
            <a:ext cx="3048000" cy="3048000"/>
          </a:xfrm>
          <a:prstGeom prst="rect">
            <a:avLst/>
          </a:prstGeom>
        </p:spPr>
      </p:pic>
    </p:spTree>
    <p:extLst>
      <p:ext uri="{BB962C8B-B14F-4D97-AF65-F5344CB8AC3E}">
        <p14:creationId xmlns:p14="http://schemas.microsoft.com/office/powerpoint/2010/main" val="19801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88555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u="sng" dirty="0">
                <a:solidFill>
                  <a:schemeClr val="accent1"/>
                </a:solidFill>
              </a:rPr>
              <a:t>CU</a:t>
            </a:r>
            <a:r>
              <a:rPr lang="en-GB" sz="2400" b="1" dirty="0">
                <a:solidFill>
                  <a:schemeClr val="accent1"/>
                </a:solidFill>
              </a:rPr>
              <a:t> = Compute Unit; </a:t>
            </a:r>
            <a:r>
              <a:rPr lang="en-GB" sz="2400" b="1" u="sng" dirty="0">
                <a:solidFill>
                  <a:schemeClr val="accent1"/>
                </a:solidFill>
              </a:rPr>
              <a:t>PE</a:t>
            </a:r>
            <a:r>
              <a:rPr lang="en-GB" sz="2400" b="1" dirty="0">
                <a:solidFill>
                  <a:schemeClr val="accent1"/>
                </a:solidFill>
              </a:rPr>
              <a:t> = Processing Element</a:t>
            </a:r>
          </a:p>
        </p:txBody>
      </p:sp>
    </p:spTree>
    <p:extLst>
      <p:ext uri="{BB962C8B-B14F-4D97-AF65-F5344CB8AC3E}">
        <p14:creationId xmlns:p14="http://schemas.microsoft.com/office/powerpoint/2010/main" val="310998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33</a:t>
            </a:fld>
            <a:endParaRPr lang="en-US" altLang="zh-C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4401205"/>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The first large-scale, Arm-based production supercomputer</a:t>
            </a:r>
          </a:p>
          <a:p>
            <a:pPr marL="285750" indent="-285750">
              <a:spcBef>
                <a:spcPts val="600"/>
              </a:spcBef>
              <a:buFont typeface="Arial" charset="0"/>
              <a:buChar char="•"/>
            </a:pPr>
            <a:r>
              <a:rPr lang="en-US" sz="2000" dirty="0"/>
              <a:t>Also contains 8 Intel Xeon Phi (KNL), 4 Intel Xeon nodes (Broadwell), and 8 </a:t>
            </a:r>
            <a:r>
              <a:rPr lang="en-US" sz="2000" b="1" dirty="0">
                <a:solidFill>
                  <a:srgbClr val="00B050"/>
                </a:solidFill>
              </a:rPr>
              <a:t>NVIDIA P100 GPUs</a:t>
            </a:r>
          </a:p>
          <a:p>
            <a:pPr marL="285750" indent="-285750">
              <a:spcBef>
                <a:spcPts val="600"/>
              </a:spcBef>
              <a:buFont typeface="Arial" charset="0"/>
              <a:buChar char="•"/>
            </a:pPr>
            <a:r>
              <a:rPr lang="en-US" sz="2000" dirty="0"/>
              <a:t>OpenCL is installed for the CPUs and GPUs in Isambard</a:t>
            </a:r>
          </a:p>
        </p:txBody>
      </p:sp>
    </p:spTree>
    <p:extLst>
      <p:ext uri="{BB962C8B-B14F-4D97-AF65-F5344CB8AC3E}">
        <p14:creationId xmlns:p14="http://schemas.microsoft.com/office/powerpoint/2010/main" val="3929557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0"/>
            <a:ext cx="8229600" cy="863600"/>
          </a:xfrm>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34</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GB" b="1" dirty="0">
                <a:solidFill>
                  <a:srgbClr val="00B050"/>
                </a:solidFill>
                <a:latin typeface="Courier New" charset="0"/>
                <a:cs typeface="Courier New" charset="0"/>
              </a:rPr>
              <a:t>openclNOV18</a:t>
            </a:r>
            <a:endParaRPr lang="en-US" b="1" dirty="0">
              <a:solidFill>
                <a:srgbClr val="00B050"/>
              </a:solidFill>
              <a:latin typeface="Courier New" charset="0"/>
              <a:cs typeface="Courier New" charset="0"/>
            </a:endParaRP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 from the bastion node</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the first exercise</a:t>
            </a:r>
          </a:p>
          <a:p>
            <a:r>
              <a:rPr lang="en-US" b="1" dirty="0">
                <a:latin typeface="Courier New" charset="0"/>
                <a:ea typeface="Courier New" charset="0"/>
                <a:cs typeface="Courier New" charset="0"/>
              </a:rPr>
              <a:t>cd </a:t>
            </a:r>
            <a:r>
              <a:rPr lang="en-US" b="1" dirty="0" err="1">
                <a:latin typeface="Courier New" charset="0"/>
                <a:ea typeface="Courier New" charset="0"/>
                <a:cs typeface="Courier New" charset="0"/>
              </a:rPr>
              <a:t>opencl</a:t>
            </a:r>
            <a:r>
              <a:rPr lang="en-US" b="1" dirty="0">
                <a:latin typeface="Courier New" charset="0"/>
                <a:ea typeface="Courier New" charset="0"/>
                <a:cs typeface="Courier New" charset="0"/>
              </a:rPr>
              <a:t>-training/exercises/</a:t>
            </a:r>
            <a:r>
              <a:rPr lang="en-US" b="1" dirty="0" err="1">
                <a:latin typeface="Courier New" charset="0"/>
                <a:ea typeface="Courier New" charset="0"/>
                <a:cs typeface="Courier New" charset="0"/>
              </a:rPr>
              <a:t>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panose="02070309020205020404" pitchFamily="49" charset="0"/>
                <a:ea typeface="Courier New" charset="0"/>
                <a:cs typeface="Courier New" panose="02070309020205020404" pitchFamily="49" charset="0"/>
              </a:rPr>
              <a:t>[br-train01@login-01 exercises]$ ls</a:t>
            </a:r>
          </a:p>
          <a:p>
            <a:endParaRPr lang="en-US" sz="1600" b="1" dirty="0">
              <a:latin typeface="Courier New" panose="02070309020205020404" pitchFamily="49" charset="0"/>
              <a:ea typeface="Courier New"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deviceinfo.c</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deviceinfo.cpp</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DeviceInfo.vcxproj.filters</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Makefile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submit_deviceinfo</a:t>
            </a:r>
            <a:r>
              <a:rPr lang="en-GB" sz="1050" b="1" dirty="0">
                <a:latin typeface="Courier New" panose="02070309020205020404" pitchFamily="49" charset="0"/>
                <a:cs typeface="Courier New" panose="02070309020205020404" pitchFamily="49" charset="0"/>
              </a:rPr>
              <a:t> </a:t>
            </a:r>
            <a:r>
              <a:rPr lang="en-GB" sz="1100" b="1" dirty="0">
                <a:latin typeface="Courier New" panose="02070309020205020404" pitchFamily="49" charset="0"/>
                <a:cs typeface="Courier New" panose="02070309020205020404" pitchFamily="49" charset="0"/>
              </a:rPr>
              <a:t>    </a:t>
            </a:r>
          </a:p>
        </p:txBody>
      </p:sp>
      <p:sp>
        <p:nvSpPr>
          <p:cNvPr id="19" name="Rectangle 18">
            <a:extLst>
              <a:ext uri="{FF2B5EF4-FFF2-40B4-BE49-F238E27FC236}">
                <a16:creationId xmlns:a16="http://schemas.microsoft.com/office/drawing/2014/main" id="{F746289A-1B6C-FD4B-809E-324DC0EAF9FE}"/>
              </a:ext>
            </a:extLst>
          </p:cNvPr>
          <p:cNvSpPr/>
          <p:nvPr/>
        </p:nvSpPr>
        <p:spPr bwMode="auto">
          <a:xfrm>
            <a:off x="3347864" y="5697519"/>
            <a:ext cx="2160240" cy="179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TextBox 20">
            <a:extLst>
              <a:ext uri="{FF2B5EF4-FFF2-40B4-BE49-F238E27FC236}">
                <a16:creationId xmlns:a16="http://schemas.microsoft.com/office/drawing/2014/main" id="{C09E69CE-CB8F-FA45-A481-979BCB2BEAF5}"/>
              </a:ext>
            </a:extLst>
          </p:cNvPr>
          <p:cNvSpPr txBox="1"/>
          <p:nvPr/>
        </p:nvSpPr>
        <p:spPr>
          <a:xfrm>
            <a:off x="5940152" y="6341574"/>
            <a:ext cx="2552700" cy="369332"/>
          </a:xfrm>
          <a:prstGeom prst="rect">
            <a:avLst/>
          </a:prstGeom>
          <a:noFill/>
          <a:ln w="19050">
            <a:solidFill>
              <a:srgbClr val="FF0000"/>
            </a:solidFill>
          </a:ln>
        </p:spPr>
        <p:txBody>
          <a:bodyPr wrap="square" rtlCol="0">
            <a:spAutoFit/>
          </a:bodyPr>
          <a:lstStyle/>
          <a:p>
            <a:r>
              <a:rPr lang="en-US" dirty="0"/>
              <a:t>Job submission script</a:t>
            </a:r>
          </a:p>
        </p:txBody>
      </p:sp>
      <p:cxnSp>
        <p:nvCxnSpPr>
          <p:cNvPr id="22" name="Straight Connector 21">
            <a:extLst>
              <a:ext uri="{FF2B5EF4-FFF2-40B4-BE49-F238E27FC236}">
                <a16:creationId xmlns:a16="http://schemas.microsoft.com/office/drawing/2014/main" id="{1BC30691-4B5F-6141-A88A-7795330F91C0}"/>
              </a:ext>
            </a:extLst>
          </p:cNvPr>
          <p:cNvCxnSpPr>
            <a:cxnSpLocks/>
          </p:cNvCxnSpPr>
          <p:nvPr/>
        </p:nvCxnSpPr>
        <p:spPr bwMode="auto">
          <a:xfrm flipH="1" flipV="1">
            <a:off x="5508104" y="5877273"/>
            <a:ext cx="432048" cy="464302"/>
          </a:xfrm>
          <a:prstGeom prst="line">
            <a:avLst/>
          </a:prstGeom>
          <a:noFill/>
          <a:ln w="19050" cap="flat" cmpd="sng" algn="ctr">
            <a:solidFill>
              <a:srgbClr val="FF0000"/>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039A2AE-5AFB-B348-A8AF-BDF7CEAF0F49}"/>
              </a:ext>
            </a:extLst>
          </p:cNvPr>
          <p:cNvSpPr/>
          <p:nvPr/>
        </p:nvSpPr>
        <p:spPr bwMode="auto">
          <a:xfrm>
            <a:off x="630980" y="5434360"/>
            <a:ext cx="1564756"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9" name="TextBox 28">
            <a:extLst>
              <a:ext uri="{FF2B5EF4-FFF2-40B4-BE49-F238E27FC236}">
                <a16:creationId xmlns:a16="http://schemas.microsoft.com/office/drawing/2014/main" id="{8B99DE1B-7CA9-4940-8065-7317E0586C31}"/>
              </a:ext>
            </a:extLst>
          </p:cNvPr>
          <p:cNvSpPr txBox="1"/>
          <p:nvPr/>
        </p:nvSpPr>
        <p:spPr>
          <a:xfrm>
            <a:off x="2012043" y="6341574"/>
            <a:ext cx="2553607" cy="369332"/>
          </a:xfrm>
          <a:prstGeom prst="rect">
            <a:avLst/>
          </a:prstGeom>
          <a:noFill/>
          <a:ln w="19050">
            <a:solidFill>
              <a:srgbClr val="FF0000"/>
            </a:solidFill>
          </a:ln>
        </p:spPr>
        <p:txBody>
          <a:bodyPr wrap="square" rtlCol="0">
            <a:spAutoFit/>
          </a:bodyPr>
          <a:lstStyle/>
          <a:p>
            <a:r>
              <a:rPr lang="en-US" dirty="0"/>
              <a:t>Exercise starting code</a:t>
            </a:r>
          </a:p>
        </p:txBody>
      </p:sp>
      <p:cxnSp>
        <p:nvCxnSpPr>
          <p:cNvPr id="31" name="Straight Connector 30">
            <a:extLst>
              <a:ext uri="{FF2B5EF4-FFF2-40B4-BE49-F238E27FC236}">
                <a16:creationId xmlns:a16="http://schemas.microsoft.com/office/drawing/2014/main" id="{49214B15-F331-0240-A032-E69204BB6B55}"/>
              </a:ext>
            </a:extLst>
          </p:cNvPr>
          <p:cNvCxnSpPr>
            <a:cxnSpLocks/>
          </p:cNvCxnSpPr>
          <p:nvPr/>
        </p:nvCxnSpPr>
        <p:spPr bwMode="auto">
          <a:xfrm flipH="1">
            <a:off x="2012043" y="5697519"/>
            <a:ext cx="183693" cy="644055"/>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957506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35</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submit_deviceinfo</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a:t>
            </a:r>
            <a:r>
              <a:rPr lang="en-US" b="1" dirty="0" err="1">
                <a:latin typeface="Courier New" charset="0"/>
                <a:ea typeface="Courier New" charset="0"/>
                <a:cs typeface="Courier New" charset="0"/>
              </a:rPr>
              <a:t>deviceinfo.o</a:t>
            </a:r>
            <a:r>
              <a:rPr lang="en-US" b="1" i="1" dirty="0" err="1">
                <a:solidFill>
                  <a:srgbClr val="00B050"/>
                </a:solidFill>
                <a:latin typeface="Courier New" charset="0"/>
                <a:ea typeface="Courier New" charset="0"/>
                <a:cs typeface="Courier New" charset="0"/>
              </a:rPr>
              <a:t>XXXX</a:t>
            </a:r>
            <a:endParaRPr lang="en-US" b="1" i="1" dirty="0">
              <a:solidFill>
                <a:srgbClr val="00B050"/>
              </a:solidFill>
              <a:latin typeface="Courier New" charset="0"/>
              <a:ea typeface="Courier New" charset="0"/>
              <a:cs typeface="Courier New" charset="0"/>
            </a:endParaRPr>
          </a:p>
          <a:p>
            <a:endParaRPr lang="en-US" b="1" dirty="0">
              <a:latin typeface="Verdana" charset="0"/>
              <a:ea typeface="Verdana" charset="0"/>
              <a:cs typeface="Verdana" charset="0"/>
            </a:endParaRPr>
          </a:p>
        </p:txBody>
      </p:sp>
      <p:sp>
        <p:nvSpPr>
          <p:cNvPr id="4" name="TextBox 3"/>
          <p:cNvSpPr txBox="1"/>
          <p:nvPr/>
        </p:nvSpPr>
        <p:spPr>
          <a:xfrm>
            <a:off x="6012160" y="1600925"/>
            <a:ext cx="289054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776762"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deviceinfo</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2569602"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Title 1">
            <a:extLst>
              <a:ext uri="{FF2B5EF4-FFF2-40B4-BE49-F238E27FC236}">
                <a16:creationId xmlns:a16="http://schemas.microsoft.com/office/drawing/2014/main" id="{4E48E949-09D6-4947-A95C-08896F1AC4E3}"/>
              </a:ext>
            </a:extLst>
          </p:cNvPr>
          <p:cNvSpPr>
            <a:spLocks noGrp="1"/>
          </p:cNvSpPr>
          <p:nvPr>
            <p:ph type="title"/>
          </p:nvPr>
        </p:nvSpPr>
        <p:spPr>
          <a:xfrm>
            <a:off x="450850" y="0"/>
            <a:ext cx="8229600" cy="863600"/>
          </a:xfrm>
        </p:spPr>
        <p:txBody>
          <a:bodyPr/>
          <a:lstStyle/>
          <a:p>
            <a:r>
              <a:rPr lang="en-US" dirty="0"/>
              <a:t>Using Isambard (2/2)</a:t>
            </a:r>
          </a:p>
        </p:txBody>
      </p:sp>
    </p:spTree>
    <p:extLst>
      <p:ext uri="{BB962C8B-B14F-4D97-AF65-F5344CB8AC3E}">
        <p14:creationId xmlns:p14="http://schemas.microsoft.com/office/powerpoint/2010/main" val="46426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Exercise: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Tree>
    <p:extLst>
      <p:ext uri="{BB962C8B-B14F-4D97-AF65-F5344CB8AC3E}">
        <p14:creationId xmlns:p14="http://schemas.microsoft.com/office/powerpoint/2010/main" val="1692199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25000" lnSpcReduction="20000"/>
          </a:bodyPr>
          <a:lstStyle/>
          <a:p>
            <a:pPr marL="0" indent="0">
              <a:buNone/>
            </a:pPr>
            <a:r>
              <a:rPr lang="en-GB" sz="4000" dirty="0">
                <a:latin typeface="Courier" pitchFamily="2" charset="0"/>
              </a:rPr>
              <a:t>[br-smcintoshsmith@pascal-002 </a:t>
            </a:r>
            <a:r>
              <a:rPr lang="en-GB" sz="4000" dirty="0" err="1">
                <a:latin typeface="Courier" pitchFamily="2" charset="0"/>
              </a:rPr>
              <a:t>DeviceInfo</a:t>
            </a:r>
            <a:r>
              <a:rPr lang="en-GB" sz="4000" dirty="0">
                <a:latin typeface="Courier" pitchFamily="2" charset="0"/>
              </a:rPr>
              <a:t>]$ more deviceinfo.o16094 </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Number of OpenCL platforms: 1</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r>
              <a:rPr lang="en-GB" sz="4000" dirty="0">
                <a:latin typeface="Courier" pitchFamily="2" charset="0"/>
              </a:rPr>
              <a:t>Platform: NVIDIA CUDA</a:t>
            </a:r>
          </a:p>
          <a:p>
            <a:pPr marL="0" indent="0">
              <a:buNone/>
            </a:pPr>
            <a:r>
              <a:rPr lang="en-GB" sz="4000" dirty="0">
                <a:latin typeface="Courier" pitchFamily="2" charset="0"/>
              </a:rPr>
              <a:t>Vendor: NVIDIA Corporation</a:t>
            </a:r>
          </a:p>
          <a:p>
            <a:pPr marL="0" indent="0">
              <a:buNone/>
            </a:pPr>
            <a:r>
              <a:rPr lang="en-GB" sz="4000" dirty="0">
                <a:latin typeface="Courier" pitchFamily="2" charset="0"/>
              </a:rPr>
              <a:t>Version: OpenCL 1.2 CUDA 9.1.84</a:t>
            </a:r>
          </a:p>
          <a:p>
            <a:pPr marL="0" indent="0">
              <a:buNone/>
            </a:pPr>
            <a:r>
              <a:rPr lang="en-GB" sz="4000" dirty="0">
                <a:latin typeface="Courier" pitchFamily="2" charset="0"/>
              </a:rPr>
              <a:t>Number of devices: 2</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r>
              <a:rPr lang="en-GB" sz="4000" dirty="0">
                <a:latin typeface="Courier" pitchFamily="2" charset="0"/>
              </a:rPr>
              <a:t>-------------------------</a:t>
            </a:r>
          </a:p>
          <a:p>
            <a:pPr marL="0" indent="0">
              <a:buNone/>
            </a:pPr>
            <a:r>
              <a:rPr lang="en-GB" sz="4000" dirty="0">
                <a:latin typeface="Courier" pitchFamily="2" charset="0"/>
              </a:rPr>
              <a:t>Name: Tesla P100-PCIE-16GB</a:t>
            </a:r>
          </a:p>
          <a:p>
            <a:pPr marL="0" indent="0">
              <a:buNone/>
            </a:pPr>
            <a:r>
              <a:rPr lang="en-GB" sz="4000" dirty="0">
                <a:latin typeface="Courier" pitchFamily="2" charset="0"/>
              </a:rPr>
              <a:t>Version: OpenCL C 1.2 </a:t>
            </a:r>
          </a:p>
          <a:p>
            <a:pPr marL="0" indent="0">
              <a:buNone/>
            </a:pPr>
            <a:r>
              <a:rPr lang="en-GB" sz="4000" dirty="0">
                <a:latin typeface="Courier" pitchFamily="2" charset="0"/>
              </a:rPr>
              <a:t>Max. Compute Units: 56</a:t>
            </a:r>
          </a:p>
          <a:p>
            <a:pPr marL="0" indent="0">
              <a:buNone/>
            </a:pPr>
            <a:r>
              <a:rPr lang="en-GB" sz="4000" dirty="0">
                <a:latin typeface="Courier" pitchFamily="2" charset="0"/>
              </a:rPr>
              <a:t>Local Memory Size: 48 KB</a:t>
            </a:r>
          </a:p>
          <a:p>
            <a:pPr marL="0" indent="0">
              <a:buNone/>
            </a:pPr>
            <a:r>
              <a:rPr lang="en-GB" sz="4000" dirty="0">
                <a:latin typeface="Courier" pitchFamily="2" charset="0"/>
              </a:rPr>
              <a:t>Global Memory Size: 16280 MB</a:t>
            </a:r>
          </a:p>
          <a:p>
            <a:pPr marL="0" indent="0">
              <a:buNone/>
            </a:pPr>
            <a:r>
              <a:rPr lang="en-GB" sz="4000" dirty="0">
                <a:latin typeface="Courier" pitchFamily="2" charset="0"/>
              </a:rPr>
              <a:t>Max </a:t>
            </a:r>
            <a:r>
              <a:rPr lang="en-GB" sz="4000" dirty="0" err="1">
                <a:latin typeface="Courier" pitchFamily="2" charset="0"/>
              </a:rPr>
              <a:t>Alloc</a:t>
            </a:r>
            <a:r>
              <a:rPr lang="en-GB" sz="4000" dirty="0">
                <a:latin typeface="Courier" pitchFamily="2" charset="0"/>
              </a:rPr>
              <a:t> Size: 4070 MB</a:t>
            </a:r>
          </a:p>
          <a:p>
            <a:pPr marL="0" indent="0">
              <a:buNone/>
            </a:pPr>
            <a:r>
              <a:rPr lang="en-GB" sz="4000" dirty="0">
                <a:latin typeface="Courier" pitchFamily="2" charset="0"/>
              </a:rPr>
              <a:t>Max Work-group Total Size: 1024</a:t>
            </a:r>
          </a:p>
          <a:p>
            <a:pPr marL="0" indent="0">
              <a:buNone/>
            </a:pPr>
            <a:r>
              <a:rPr lang="en-GB" sz="4000" dirty="0">
                <a:latin typeface="Courier" pitchFamily="2" charset="0"/>
              </a:rPr>
              <a:t>Max Work-group Dims: ( 1024 1024 64 )</a:t>
            </a:r>
          </a:p>
          <a:p>
            <a:pPr marL="0" indent="0">
              <a:buNone/>
            </a:pPr>
            <a:r>
              <a:rPr lang="en-GB" sz="4000" dirty="0">
                <a:latin typeface="Courier" pitchFamily="2" charset="0"/>
              </a:rPr>
              <a:t>-------------------------</a:t>
            </a:r>
          </a:p>
          <a:p>
            <a:pPr marL="0" indent="0">
              <a:buNone/>
            </a:pPr>
            <a:br>
              <a:rPr lang="en-GB" sz="4000" dirty="0">
                <a:latin typeface="Courier" pitchFamily="2" charset="0"/>
              </a:rPr>
            </a:br>
            <a:endParaRPr lang="en-GB" sz="4000" dirty="0">
              <a:latin typeface="Courier" pitchFamily="2" charset="0"/>
            </a:endParaRPr>
          </a:p>
          <a:p>
            <a:pPr marL="0" indent="0">
              <a:buNone/>
            </a:pPr>
            <a:r>
              <a:rPr lang="en-GB" sz="4000" dirty="0">
                <a:latin typeface="Courier" pitchFamily="2" charset="0"/>
              </a:rPr>
              <a:t>-------------------------</a:t>
            </a:r>
          </a:p>
          <a:p>
            <a:pPr marL="0" indent="0">
              <a:buNone/>
            </a:pPr>
            <a:endParaRPr lang="en-GB" dirty="0"/>
          </a:p>
        </p:txBody>
      </p:sp>
      <p:sp>
        <p:nvSpPr>
          <p:cNvPr id="5" name="TextBox 4">
            <a:extLst>
              <a:ext uri="{FF2B5EF4-FFF2-40B4-BE49-F238E27FC236}">
                <a16:creationId xmlns:a16="http://schemas.microsoft.com/office/drawing/2014/main" id="{3D3C54A2-9BC1-CE47-8EF8-4F0206E85470}"/>
              </a:ext>
            </a:extLst>
          </p:cNvPr>
          <p:cNvSpPr txBox="1"/>
          <p:nvPr/>
        </p:nvSpPr>
        <p:spPr>
          <a:xfrm>
            <a:off x="7020272" y="3140968"/>
            <a:ext cx="1375698" cy="830997"/>
          </a:xfrm>
          <a:prstGeom prst="rect">
            <a:avLst/>
          </a:prstGeom>
          <a:noFill/>
        </p:spPr>
        <p:txBody>
          <a:bodyPr wrap="none" rtlCol="0">
            <a:spAutoFit/>
          </a:bodyPr>
          <a:lstStyle/>
          <a:p>
            <a:r>
              <a:rPr lang="en-GB" sz="4800" b="1" dirty="0">
                <a:solidFill>
                  <a:srgbClr val="FF0000"/>
                </a:solidFill>
              </a:rPr>
              <a:t>GPU</a:t>
            </a:r>
          </a:p>
        </p:txBody>
      </p:sp>
    </p:spTree>
    <p:extLst>
      <p:ext uri="{BB962C8B-B14F-4D97-AF65-F5344CB8AC3E}">
        <p14:creationId xmlns:p14="http://schemas.microsoft.com/office/powerpoint/2010/main" val="2370316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B16A-E4ED-E840-B661-CEE707D70107}"/>
              </a:ext>
            </a:extLst>
          </p:cNvPr>
          <p:cNvSpPr>
            <a:spLocks noGrp="1"/>
          </p:cNvSpPr>
          <p:nvPr>
            <p:ph type="title"/>
          </p:nvPr>
        </p:nvSpPr>
        <p:spPr/>
        <p:txBody>
          <a:bodyPr/>
          <a:lstStyle/>
          <a:p>
            <a:r>
              <a:rPr lang="en-GB" dirty="0"/>
              <a:t>Exercise: Platform Information</a:t>
            </a:r>
          </a:p>
        </p:txBody>
      </p:sp>
      <p:sp>
        <p:nvSpPr>
          <p:cNvPr id="3" name="Content Placeholder 2">
            <a:extLst>
              <a:ext uri="{FF2B5EF4-FFF2-40B4-BE49-F238E27FC236}">
                <a16:creationId xmlns:a16="http://schemas.microsoft.com/office/drawing/2014/main" id="{72F81326-509F-364B-9332-4A3E43DA5643}"/>
              </a:ext>
            </a:extLst>
          </p:cNvPr>
          <p:cNvSpPr>
            <a:spLocks noGrp="1"/>
          </p:cNvSpPr>
          <p:nvPr>
            <p:ph idx="1"/>
          </p:nvPr>
        </p:nvSpPr>
        <p:spPr>
          <a:xfrm>
            <a:off x="457200" y="1600200"/>
            <a:ext cx="8229600" cy="5141168"/>
          </a:xfrm>
        </p:spPr>
        <p:txBody>
          <a:bodyPr>
            <a:normAutofit fontScale="40000" lnSpcReduction="20000"/>
          </a:bodyPr>
          <a:lstStyle/>
          <a:p>
            <a:pPr marL="0" indent="0">
              <a:buNone/>
            </a:pPr>
            <a:r>
              <a:rPr lang="en-GB" dirty="0">
                <a:latin typeface="Courier" pitchFamily="2" charset="0"/>
              </a:rPr>
              <a:t>[br-smcintoshsmith@pascal-002 </a:t>
            </a:r>
            <a:r>
              <a:rPr lang="en-GB" dirty="0" err="1">
                <a:latin typeface="Courier" pitchFamily="2" charset="0"/>
              </a:rPr>
              <a:t>DeviceInfo</a:t>
            </a:r>
            <a:r>
              <a:rPr lang="en-GB" dirty="0">
                <a:latin typeface="Courier" pitchFamily="2" charset="0"/>
              </a:rPr>
              <a:t>]$ more deviceinfo.o16106 </a:t>
            </a: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Number of OpenCL platforms: 1</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a:p>
            <a:pPr marL="0" indent="0">
              <a:buNone/>
            </a:pPr>
            <a:r>
              <a:rPr lang="en-GB" dirty="0">
                <a:latin typeface="Courier" pitchFamily="2" charset="0"/>
              </a:rPr>
              <a:t>Platform: Intel(R) CPU Runtime for OpenCL(TM) Applications</a:t>
            </a:r>
          </a:p>
          <a:p>
            <a:pPr marL="0" indent="0">
              <a:buNone/>
            </a:pPr>
            <a:r>
              <a:rPr lang="en-GB" dirty="0">
                <a:latin typeface="Courier" pitchFamily="2" charset="0"/>
              </a:rPr>
              <a:t>Vendor: Intel(R) Corporation</a:t>
            </a:r>
          </a:p>
          <a:p>
            <a:pPr marL="0" indent="0">
              <a:buNone/>
            </a:pPr>
            <a:r>
              <a:rPr lang="en-GB" dirty="0">
                <a:latin typeface="Courier" pitchFamily="2" charset="0"/>
              </a:rPr>
              <a:t>Version: OpenCL 2.1 LINUX</a:t>
            </a:r>
          </a:p>
          <a:p>
            <a:pPr marL="0" indent="0">
              <a:buNone/>
            </a:pPr>
            <a:r>
              <a:rPr lang="en-GB" dirty="0">
                <a:latin typeface="Courier" pitchFamily="2" charset="0"/>
              </a:rPr>
              <a:t>Number of devices: 1</a:t>
            </a:r>
          </a:p>
          <a:p>
            <a:pPr marL="0" indent="0">
              <a:buNone/>
            </a:pPr>
            <a:r>
              <a:rPr lang="en-GB" dirty="0">
                <a:latin typeface="Courier" pitchFamily="2" charset="0"/>
              </a:rPr>
              <a:t>-------------------------</a:t>
            </a:r>
          </a:p>
          <a:p>
            <a:pPr marL="0" indent="0">
              <a:buNone/>
            </a:pPr>
            <a:r>
              <a:rPr lang="en-GB" dirty="0">
                <a:latin typeface="Courier" pitchFamily="2" charset="0"/>
              </a:rPr>
              <a:t>Name: Intel(R) Xeon(R) CPU E5-2695 v4 @ 2.10GHz</a:t>
            </a:r>
          </a:p>
          <a:p>
            <a:pPr marL="0" indent="0">
              <a:buNone/>
            </a:pPr>
            <a:r>
              <a:rPr lang="en-GB" dirty="0">
                <a:latin typeface="Courier" pitchFamily="2" charset="0"/>
              </a:rPr>
              <a:t>Version: OpenCL C 2.0 </a:t>
            </a:r>
          </a:p>
          <a:p>
            <a:pPr marL="0" indent="0">
              <a:buNone/>
            </a:pPr>
            <a:r>
              <a:rPr lang="en-GB" dirty="0">
                <a:latin typeface="Courier" pitchFamily="2" charset="0"/>
              </a:rPr>
              <a:t>Max. Compute Units: 36</a:t>
            </a:r>
          </a:p>
          <a:p>
            <a:pPr marL="0" indent="0">
              <a:buNone/>
            </a:pPr>
            <a:r>
              <a:rPr lang="en-GB" dirty="0">
                <a:latin typeface="Courier" pitchFamily="2" charset="0"/>
              </a:rPr>
              <a:t>Local Memory Size: 32 KB</a:t>
            </a:r>
          </a:p>
          <a:p>
            <a:pPr marL="0" indent="0">
              <a:buNone/>
            </a:pPr>
            <a:r>
              <a:rPr lang="en-GB" dirty="0">
                <a:latin typeface="Courier" pitchFamily="2" charset="0"/>
              </a:rPr>
              <a:t>Global Memory Size: 128823 MB</a:t>
            </a:r>
          </a:p>
          <a:p>
            <a:pPr marL="0" indent="0">
              <a:buNone/>
            </a:pPr>
            <a:r>
              <a:rPr lang="en-GB" dirty="0">
                <a:latin typeface="Courier" pitchFamily="2" charset="0"/>
              </a:rPr>
              <a:t>Max </a:t>
            </a:r>
            <a:r>
              <a:rPr lang="en-GB" dirty="0" err="1">
                <a:latin typeface="Courier" pitchFamily="2" charset="0"/>
              </a:rPr>
              <a:t>Alloc</a:t>
            </a:r>
            <a:r>
              <a:rPr lang="en-GB" dirty="0">
                <a:latin typeface="Courier" pitchFamily="2" charset="0"/>
              </a:rPr>
              <a:t> Size: 32205 MB</a:t>
            </a:r>
          </a:p>
          <a:p>
            <a:pPr marL="0" indent="0">
              <a:buNone/>
            </a:pPr>
            <a:r>
              <a:rPr lang="en-GB" dirty="0">
                <a:latin typeface="Courier" pitchFamily="2" charset="0"/>
              </a:rPr>
              <a:t>Max Work-group Total Size: 8192</a:t>
            </a:r>
          </a:p>
          <a:p>
            <a:pPr marL="0" indent="0">
              <a:buNone/>
            </a:pPr>
            <a:r>
              <a:rPr lang="en-GB" dirty="0">
                <a:latin typeface="Courier" pitchFamily="2" charset="0"/>
              </a:rPr>
              <a:t>Max Work-group Dims: ( 8192 8192 8192 )</a:t>
            </a:r>
          </a:p>
          <a:p>
            <a:pPr marL="0" indent="0">
              <a:buNone/>
            </a:pPr>
            <a:r>
              <a:rPr lang="en-GB" dirty="0">
                <a:latin typeface="Courier" pitchFamily="2" charset="0"/>
              </a:rPr>
              <a:t>-------------------------</a:t>
            </a:r>
          </a:p>
          <a:p>
            <a:pPr marL="0" indent="0">
              <a:buNone/>
            </a:pPr>
            <a:br>
              <a:rPr lang="en-GB" dirty="0">
                <a:latin typeface="Courier" pitchFamily="2" charset="0"/>
              </a:rPr>
            </a:br>
            <a:endParaRPr lang="en-GB" dirty="0">
              <a:latin typeface="Courier" pitchFamily="2" charset="0"/>
            </a:endParaRPr>
          </a:p>
          <a:p>
            <a:pPr marL="0" indent="0">
              <a:buNone/>
            </a:pPr>
            <a:r>
              <a:rPr lang="en-GB" dirty="0">
                <a:latin typeface="Courier" pitchFamily="2" charset="0"/>
              </a:rPr>
              <a:t>-------------------------</a:t>
            </a:r>
          </a:p>
        </p:txBody>
      </p:sp>
      <p:sp>
        <p:nvSpPr>
          <p:cNvPr id="4" name="TextBox 3">
            <a:extLst>
              <a:ext uri="{FF2B5EF4-FFF2-40B4-BE49-F238E27FC236}">
                <a16:creationId xmlns:a16="http://schemas.microsoft.com/office/drawing/2014/main" id="{EDA77C4E-1DBC-DE4A-B69C-9E758FDE258A}"/>
              </a:ext>
            </a:extLst>
          </p:cNvPr>
          <p:cNvSpPr txBox="1"/>
          <p:nvPr/>
        </p:nvSpPr>
        <p:spPr>
          <a:xfrm>
            <a:off x="7020272" y="3140968"/>
            <a:ext cx="1338828" cy="830997"/>
          </a:xfrm>
          <a:prstGeom prst="rect">
            <a:avLst/>
          </a:prstGeom>
          <a:noFill/>
        </p:spPr>
        <p:txBody>
          <a:bodyPr wrap="none" rtlCol="0">
            <a:spAutoFit/>
          </a:bodyPr>
          <a:lstStyle/>
          <a:p>
            <a:r>
              <a:rPr lang="en-GB" sz="4800" b="1" dirty="0">
                <a:solidFill>
                  <a:srgbClr val="FF0000"/>
                </a:solidFill>
              </a:rPr>
              <a:t>CPU</a:t>
            </a:r>
          </a:p>
        </p:txBody>
      </p:sp>
    </p:spTree>
    <p:extLst>
      <p:ext uri="{BB962C8B-B14F-4D97-AF65-F5344CB8AC3E}">
        <p14:creationId xmlns:p14="http://schemas.microsoft.com/office/powerpoint/2010/main" val="1481111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Exercise 1: Platform Information</a:t>
            </a:r>
          </a:p>
        </p:txBody>
      </p:sp>
      <p:sp>
        <p:nvSpPr>
          <p:cNvPr id="3" name="Content Placeholder 2"/>
          <p:cNvSpPr>
            <a:spLocks noGrp="1"/>
          </p:cNvSpPr>
          <p:nvPr>
            <p:ph idx="1"/>
          </p:nvPr>
        </p:nvSpPr>
        <p:spPr>
          <a:xfrm>
            <a:off x="323528" y="1600200"/>
            <a:ext cx="8640960" cy="4525963"/>
          </a:xfrm>
        </p:spPr>
        <p:txBody>
          <a:bodyPr>
            <a:normAutofit/>
          </a:bodyPr>
          <a:lstStyle/>
          <a:p>
            <a:r>
              <a:rPr lang="en-GB" dirty="0"/>
              <a:t>Open the Visual Studio solution:</a:t>
            </a:r>
          </a:p>
          <a:p>
            <a:pPr marL="457200" lvl="1" indent="0">
              <a:buNone/>
            </a:pPr>
            <a:r>
              <a:rPr lang="en-GB" b="1" dirty="0">
                <a:solidFill>
                  <a:srgbClr val="3366FF"/>
                </a:solidFill>
                <a:latin typeface="Courier New"/>
                <a:cs typeface="Courier New"/>
              </a:rPr>
              <a:t>exercises\Intro-</a:t>
            </a:r>
            <a:r>
              <a:rPr lang="en-GB" b="1" dirty="0" err="1">
                <a:solidFill>
                  <a:srgbClr val="3366FF"/>
                </a:solidFill>
                <a:latin typeface="Courier New"/>
                <a:cs typeface="Courier New"/>
              </a:rPr>
              <a:t>Exercises.sln</a:t>
            </a:r>
            <a:endParaRPr lang="en-GB" b="1" dirty="0">
              <a:solidFill>
                <a:srgbClr val="3366FF"/>
              </a:solidFill>
              <a:latin typeface="Courier New"/>
              <a:cs typeface="Courier New"/>
            </a:endParaRPr>
          </a:p>
          <a:p>
            <a:endParaRPr lang="en-GB" dirty="0"/>
          </a:p>
          <a:p>
            <a:r>
              <a:rPr lang="en-GB" dirty="0"/>
              <a:t>(allow it to upgrade projects if prompted)</a:t>
            </a:r>
          </a:p>
          <a:p>
            <a:r>
              <a:rPr lang="en-GB" dirty="0"/>
              <a:t>Select the </a:t>
            </a:r>
            <a:r>
              <a:rPr lang="en-GB" b="1" dirty="0" err="1">
                <a:solidFill>
                  <a:srgbClr val="3366FF"/>
                </a:solidFill>
                <a:latin typeface="Courier New"/>
                <a:cs typeface="Courier New"/>
              </a:rPr>
              <a:t>DeviceInfo</a:t>
            </a:r>
            <a:r>
              <a:rPr lang="en-GB" dirty="0"/>
              <a:t> project</a:t>
            </a:r>
          </a:p>
          <a:p>
            <a:r>
              <a:rPr lang="en-GB" dirty="0"/>
              <a:t>Build and run the project</a:t>
            </a:r>
          </a:p>
          <a:p>
            <a:r>
              <a:rPr lang="en-GB" dirty="0"/>
              <a:t>Check that it finds your OpenCL device(s)</a:t>
            </a:r>
          </a:p>
        </p:txBody>
      </p:sp>
    </p:spTree>
    <p:extLst>
      <p:ext uri="{BB962C8B-B14F-4D97-AF65-F5344CB8AC3E}">
        <p14:creationId xmlns:p14="http://schemas.microsoft.com/office/powerpoint/2010/main" val="172003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3568" y="116632"/>
            <a:ext cx="8229600" cy="1143000"/>
          </a:xfrm>
        </p:spPr>
        <p:txBody>
          <a:bodyPr/>
          <a:lstStyle/>
          <a:p>
            <a:r>
              <a:rPr lang="en-GB" dirty="0">
                <a:latin typeface="Calibri" charset="0"/>
                <a:ea typeface="ＭＳ Ｐゴシック" charset="0"/>
                <a:cs typeface="ＭＳ Ｐゴシック" charset="0"/>
              </a:rPr>
              <a:t>Dr Tom Deakin</a:t>
            </a:r>
          </a:p>
        </p:txBody>
      </p:sp>
      <p:sp>
        <p:nvSpPr>
          <p:cNvPr id="3" name="Content Placeholder 2"/>
          <p:cNvSpPr>
            <a:spLocks noGrp="1"/>
          </p:cNvSpPr>
          <p:nvPr>
            <p:ph idx="4294967295"/>
          </p:nvPr>
        </p:nvSpPr>
        <p:spPr>
          <a:xfrm>
            <a:off x="2057400" y="1878012"/>
            <a:ext cx="7086600" cy="4733023"/>
          </a:xfrm>
        </p:spPr>
        <p:txBody>
          <a:bodyPr>
            <a:normAutofit fontScale="77500" lnSpcReduction="20000"/>
          </a:bodyPr>
          <a:lstStyle/>
          <a:p>
            <a:pPr>
              <a:lnSpc>
                <a:spcPct val="110000"/>
              </a:lnSpc>
              <a:buFont typeface="Arial" charset="0"/>
              <a:buNone/>
            </a:pPr>
            <a:r>
              <a:rPr lang="en-GB" sz="2700" dirty="0">
                <a:latin typeface="Calibri" charset="0"/>
                <a:ea typeface="ＭＳ Ｐゴシック" charset="0"/>
                <a:cs typeface="ＭＳ Ｐゴシック" charset="0"/>
              </a:rPr>
              <a:t>Graduated from University of Bristol in 2018 with a PhD in high performance computing, and in 2012 with an </a:t>
            </a:r>
            <a:r>
              <a:rPr lang="en-GB" sz="2700" dirty="0" err="1">
                <a:latin typeface="Calibri" charset="0"/>
                <a:ea typeface="ＭＳ Ｐゴシック" charset="0"/>
                <a:cs typeface="ＭＳ Ｐゴシック" charset="0"/>
              </a:rPr>
              <a:t>MSci</a:t>
            </a:r>
            <a:r>
              <a:rPr lang="en-GB" sz="2700" dirty="0">
                <a:latin typeface="Calibri" charset="0"/>
                <a:ea typeface="ＭＳ Ｐゴシック" charset="0"/>
                <a:cs typeface="ＭＳ Ｐゴシック" charset="0"/>
              </a:rPr>
              <a:t> in Computer Science and Mathematics.</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Author of the </a:t>
            </a:r>
            <a:r>
              <a:rPr lang="en-GB" sz="2700" dirty="0" err="1">
                <a:latin typeface="Calibri" charset="0"/>
                <a:ea typeface="ＭＳ Ｐゴシック" charset="0"/>
                <a:cs typeface="ＭＳ Ｐゴシック" charset="0"/>
              </a:rPr>
              <a:t>BabelStream</a:t>
            </a:r>
            <a:r>
              <a:rPr lang="en-GB" sz="2700" dirty="0">
                <a:latin typeface="Calibri" charset="0"/>
                <a:ea typeface="ＭＳ Ｐゴシック" charset="0"/>
                <a:cs typeface="ＭＳ Ｐゴシック" charset="0"/>
              </a:rPr>
              <a:t> benchmark (previously GPU-STREAM), and the Mega-{</a:t>
            </a:r>
            <a:r>
              <a:rPr lang="en-GB" sz="2700" dirty="0" err="1">
                <a:latin typeface="Calibri" charset="0"/>
                <a:ea typeface="ＭＳ Ｐゴシック" charset="0"/>
                <a:cs typeface="ＭＳ Ｐゴシック" charset="0"/>
              </a:rPr>
              <a:t>Sweep|Stream</a:t>
            </a:r>
            <a:r>
              <a:rPr lang="en-GB" sz="2700" dirty="0">
                <a:latin typeface="Calibri" charset="0"/>
                <a:ea typeface="ＭＳ Ｐゴシック" charset="0"/>
                <a:cs typeface="ＭＳ Ｐゴシック" charset="0"/>
              </a:rPr>
              <a:t>} benchmarks. Contributor to LANL’s SNAP mini-app.</a:t>
            </a:r>
          </a:p>
          <a:p>
            <a:pPr>
              <a:lnSpc>
                <a:spcPct val="110000"/>
              </a:lnSpc>
              <a:buFont typeface="Arial" charset="0"/>
              <a:buNone/>
            </a:pPr>
            <a:endParaRPr lang="en-GB" sz="2700" dirty="0">
              <a:latin typeface="Calibri" charset="0"/>
              <a:ea typeface="ＭＳ Ｐゴシック" charset="0"/>
              <a:cs typeface="ＭＳ Ｐゴシック" charset="0"/>
            </a:endParaRPr>
          </a:p>
          <a:p>
            <a:pPr>
              <a:lnSpc>
                <a:spcPct val="110000"/>
              </a:lnSpc>
              <a:buNone/>
            </a:pPr>
            <a:r>
              <a:rPr lang="en-GB" sz="2700" dirty="0">
                <a:latin typeface="Calibri" charset="0"/>
                <a:ea typeface="ＭＳ Ｐゴシック" charset="0"/>
                <a:cs typeface="ＭＳ Ｐゴシック" charset="0"/>
              </a:rPr>
              <a:t>Joined Simon McIntosh-Smith’s research group as a PhD student in Sep 2014 to investigate deterministic neutral particle transport methods. Sponsored by AWE.</a:t>
            </a:r>
          </a:p>
          <a:p>
            <a:pPr>
              <a:lnSpc>
                <a:spcPct val="110000"/>
              </a:lnSpc>
              <a:buNone/>
            </a:pPr>
            <a:endParaRPr lang="en-GB" sz="2700" dirty="0">
              <a:latin typeface="Calibri" charset="0"/>
              <a:ea typeface="ＭＳ Ｐゴシック" charset="0"/>
              <a:cs typeface="ＭＳ Ｐゴシック" charset="0"/>
            </a:endParaRPr>
          </a:p>
          <a:p>
            <a:pPr>
              <a:lnSpc>
                <a:spcPct val="110000"/>
              </a:lnSpc>
              <a:buFont typeface="Arial" charset="0"/>
              <a:buNone/>
            </a:pPr>
            <a:r>
              <a:rPr lang="en-GB" sz="2700" dirty="0">
                <a:latin typeface="Calibri" charset="0"/>
                <a:ea typeface="ＭＳ Ｐゴシック" charset="0"/>
                <a:cs typeface="ＭＳ Ｐゴシック" charset="0"/>
              </a:rPr>
              <a:t>Has ported numerous applications to OpenCL, and contributes to the OpenCL and OpenMP standards.</a:t>
            </a:r>
            <a:endParaRPr lang="en-US" sz="2700" dirty="0">
              <a:latin typeface="Calibri" charset="0"/>
              <a:ea typeface="ＭＳ Ｐゴシック" charset="0"/>
              <a:cs typeface="ＭＳ Ｐゴシック" charset="0"/>
            </a:endParaRPr>
          </a:p>
        </p:txBody>
      </p:sp>
      <p:pic>
        <p:nvPicPr>
          <p:cNvPr id="4" name="Picture 3"/>
          <p:cNvPicPr>
            <a:picLocks noChangeAspect="1"/>
          </p:cNvPicPr>
          <p:nvPr/>
        </p:nvPicPr>
        <p:blipFill>
          <a:blip r:embed="rId3"/>
          <a:stretch>
            <a:fillRect/>
          </a:stretch>
        </p:blipFill>
        <p:spPr>
          <a:xfrm>
            <a:off x="705680" y="1954000"/>
            <a:ext cx="650572" cy="662732"/>
          </a:xfrm>
          <a:prstGeom prst="rect">
            <a:avLst/>
          </a:prstGeom>
        </p:spPr>
      </p:pic>
      <p:pic>
        <p:nvPicPr>
          <p:cNvPr id="5" name="Picture 4">
            <a:extLst>
              <a:ext uri="{FF2B5EF4-FFF2-40B4-BE49-F238E27FC236}">
                <a16:creationId xmlns:a16="http://schemas.microsoft.com/office/drawing/2014/main" id="{88A95EF7-18BE-E044-A39C-79AD990D34F6}"/>
              </a:ext>
            </a:extLst>
          </p:cNvPr>
          <p:cNvPicPr>
            <a:picLocks noChangeAspect="1"/>
          </p:cNvPicPr>
          <p:nvPr/>
        </p:nvPicPr>
        <p:blipFill>
          <a:blip r:embed="rId4"/>
          <a:stretch>
            <a:fillRect/>
          </a:stretch>
        </p:blipFill>
        <p:spPr>
          <a:xfrm>
            <a:off x="770601" y="3012259"/>
            <a:ext cx="520729" cy="1268760"/>
          </a:xfrm>
          <a:prstGeom prst="rect">
            <a:avLst/>
          </a:prstGeom>
        </p:spPr>
      </p:pic>
      <p:pic>
        <p:nvPicPr>
          <p:cNvPr id="1025" name="Picture 1" descr="page119image11277344">
            <a:extLst>
              <a:ext uri="{FF2B5EF4-FFF2-40B4-BE49-F238E27FC236}">
                <a16:creationId xmlns:a16="http://schemas.microsoft.com/office/drawing/2014/main" id="{9C008A41-3E80-3742-9164-ABC86DE47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86916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7EEBA27-48A5-0B4A-A44D-48673F3D8AB4}"/>
              </a:ext>
            </a:extLst>
          </p:cNvPr>
          <p:cNvPicPr>
            <a:picLocks noChangeAspect="1"/>
          </p:cNvPicPr>
          <p:nvPr/>
        </p:nvPicPr>
        <p:blipFill>
          <a:blip r:embed="rId6"/>
          <a:stretch>
            <a:fillRect/>
          </a:stretch>
        </p:blipFill>
        <p:spPr>
          <a:xfrm>
            <a:off x="7740352" y="0"/>
            <a:ext cx="1403648" cy="1869162"/>
          </a:xfrm>
          <a:prstGeom prst="rect">
            <a:avLst/>
          </a:prstGeom>
        </p:spPr>
      </p:pic>
    </p:spTree>
    <p:extLst>
      <p:ext uri="{BB962C8B-B14F-4D97-AF65-F5344CB8AC3E}">
        <p14:creationId xmlns:p14="http://schemas.microsoft.com/office/powerpoint/2010/main" val="428903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514295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50162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980728"/>
            <a:ext cx="8928992" cy="1584175"/>
          </a:xfrm>
        </p:spPr>
        <p:txBody>
          <a:bodyPr>
            <a:normAutofit fontScale="92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an </a:t>
            </a:r>
            <a:r>
              <a:rPr lang="en-GB" i="1" dirty="0"/>
              <a:t>n</a:t>
            </a:r>
            <a:r>
              <a:rPr lang="en-GB" dirty="0"/>
              <a:t> element array with one kernel invocation per element</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work-items, execute</a:t>
            </a:r>
          </a:p>
          <a:p>
            <a:pPr marL="0" indent="0">
              <a:buNone/>
            </a:pPr>
            <a:r>
              <a:rPr lang="en-GB" sz="1800" b="1" dirty="0">
                <a:solidFill>
                  <a:schemeClr val="tx1">
                    <a:lumMod val="75000"/>
                  </a:schemeClr>
                </a:solidFill>
                <a:latin typeface="Courier New Bold"/>
              </a:rPr>
              <a:t>// in parallel</a:t>
            </a:r>
          </a:p>
        </p:txBody>
      </p:sp>
    </p:spTree>
    <p:extLst>
      <p:ext uri="{BB962C8B-B14F-4D97-AF65-F5344CB8AC3E}">
        <p14:creationId xmlns:p14="http://schemas.microsoft.com/office/powerpoint/2010/main" val="62358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363272" cy="4525963"/>
          </a:xfrm>
        </p:spPr>
        <p:txBody>
          <a:bodyPr>
            <a:normAutofit fontScale="92500"/>
          </a:bodyPr>
          <a:lstStyle/>
          <a:p>
            <a:r>
              <a:rPr lang="en-GB" dirty="0"/>
              <a:t>The problem we want to compute will have some </a:t>
            </a:r>
            <a:r>
              <a:rPr lang="en-GB" b="1" dirty="0">
                <a:solidFill>
                  <a:schemeClr val="accent2"/>
                </a:solidFill>
              </a:rPr>
              <a:t>dimensionality</a:t>
            </a:r>
            <a:r>
              <a:rPr lang="en-GB" dirty="0"/>
              <a:t>; </a:t>
            </a:r>
          </a:p>
          <a:p>
            <a:pPr lvl="1"/>
            <a:r>
              <a:rPr lang="en-GB" dirty="0"/>
              <a:t>E.g. compute a kernel on all points in a rectangle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this is called the </a:t>
            </a:r>
            <a:r>
              <a:rPr lang="en-GB" b="1" u="sng" dirty="0">
                <a:solidFill>
                  <a:schemeClr val="accent2"/>
                </a:solidFill>
              </a:rPr>
              <a:t>global</a:t>
            </a:r>
            <a:r>
              <a:rPr lang="en-GB" u="sng" dirty="0">
                <a:solidFill>
                  <a:schemeClr val="accent2"/>
                </a:solidFill>
              </a:rPr>
              <a:t> </a:t>
            </a:r>
            <a:r>
              <a:rPr lang="en-GB" b="1" u="sng" dirty="0">
                <a:solidFill>
                  <a:schemeClr val="accent2"/>
                </a:solidFill>
              </a:rPr>
              <a:t>size</a:t>
            </a:r>
          </a:p>
          <a:p>
            <a:r>
              <a:rPr lang="en-GB" dirty="0"/>
              <a:t>We associate each point in the iteration space with a </a:t>
            </a:r>
            <a:r>
              <a:rPr lang="en-GB" b="1" u="sng" dirty="0">
                <a:solidFill>
                  <a:schemeClr val="accent2"/>
                </a:solidFill>
              </a:rPr>
              <a:t>work-item</a:t>
            </a:r>
          </a:p>
        </p:txBody>
      </p:sp>
    </p:spTree>
    <p:extLst>
      <p:ext uri="{BB962C8B-B14F-4D97-AF65-F5344CB8AC3E}">
        <p14:creationId xmlns:p14="http://schemas.microsoft.com/office/powerpoint/2010/main" val="2559996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b="1" dirty="0" err="1">
                <a:solidFill>
                  <a:srgbClr val="0000FF"/>
                </a:solidFill>
              </a:rPr>
              <a:t>NDRange</a:t>
            </a:r>
            <a:r>
              <a:rPr lang="en-GB" dirty="0"/>
              <a:t>)</a:t>
            </a:r>
          </a:p>
        </p:txBody>
      </p:sp>
      <p:sp>
        <p:nvSpPr>
          <p:cNvPr id="3" name="Content Placeholder 2"/>
          <p:cNvSpPr>
            <a:spLocks noGrp="1"/>
          </p:cNvSpPr>
          <p:nvPr>
            <p:ph idx="1"/>
          </p:nvPr>
        </p:nvSpPr>
        <p:spPr>
          <a:xfrm>
            <a:off x="457200" y="1600200"/>
            <a:ext cx="8579296" cy="4853136"/>
          </a:xfrm>
        </p:spPr>
        <p:txBody>
          <a:bodyPr>
            <a:normAutofit/>
          </a:bodyPr>
          <a:lstStyle/>
          <a:p>
            <a:r>
              <a:rPr lang="en-GB" dirty="0"/>
              <a:t>Work-items are grouped into </a:t>
            </a:r>
            <a:r>
              <a:rPr lang="en-GB" b="1" u="sng"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this is called the </a:t>
            </a:r>
            <a:r>
              <a:rPr lang="en-GB" b="1" dirty="0">
                <a:solidFill>
                  <a:schemeClr val="accent2"/>
                </a:solidFill>
              </a:rPr>
              <a:t>local size</a:t>
            </a:r>
            <a:r>
              <a:rPr lang="en-GB" dirty="0">
                <a:solidFill>
                  <a:schemeClr val="accent2"/>
                </a:solidFill>
              </a:rPr>
              <a:t> </a:t>
            </a:r>
            <a:r>
              <a:rPr lang="en-GB" dirty="0"/>
              <a:t>(or work-group size)</a:t>
            </a:r>
          </a:p>
          <a:p>
            <a:r>
              <a:rPr lang="en-GB" dirty="0"/>
              <a:t>Or you can let the OpenCL run-time choose the work-group size for you (may not be optimal)</a:t>
            </a:r>
          </a:p>
        </p:txBody>
      </p:sp>
    </p:spTree>
    <p:extLst>
      <p:ext uri="{BB962C8B-B14F-4D97-AF65-F5344CB8AC3E}">
        <p14:creationId xmlns:p14="http://schemas.microsoft.com/office/powerpoint/2010/main" val="2742442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Tree>
    <p:extLst>
      <p:ext uri="{BB962C8B-B14F-4D97-AF65-F5344CB8AC3E}">
        <p14:creationId xmlns:p14="http://schemas.microsoft.com/office/powerpoint/2010/main" val="1329830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510547" y="1769989"/>
            <a:ext cx="2364750"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O(800-1,000)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637827" y="6133234"/>
            <a:ext cx="7740320" cy="397545"/>
          </a:xfrm>
          <a:prstGeom prst="rect">
            <a:avLst/>
          </a:prstGeom>
          <a:noFill/>
        </p:spPr>
        <p:txBody>
          <a:bodyPr wrap="none" rtlCol="0">
            <a:spAutoFit/>
          </a:bodyPr>
          <a:lstStyle/>
          <a:p>
            <a:pPr fontAlgn="base">
              <a:lnSpc>
                <a:spcPct val="99000"/>
              </a:lnSpc>
              <a:spcBef>
                <a:spcPct val="0"/>
              </a:spcBef>
              <a:spcAft>
                <a:spcPct val="0"/>
              </a:spcAft>
            </a:pPr>
            <a:r>
              <a:rPr lang="en-US" sz="2000" dirty="0">
                <a:latin typeface="+mj-lt"/>
                <a:ea typeface="ヒラギノ角ゴ ProN W3" charset="-128"/>
                <a:cs typeface="Arial"/>
                <a:sym typeface="Myriad Set Text" charset="0"/>
              </a:rPr>
              <a:t>Speeds and feeds approx. for a high-end discrete GPU, circa 2018</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1315953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Tree>
    <p:extLst>
      <p:ext uri="{BB962C8B-B14F-4D97-AF65-F5344CB8AC3E}">
        <p14:creationId xmlns:p14="http://schemas.microsoft.com/office/powerpoint/2010/main" val="253095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C function</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N)</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a:solidFill>
                  <a:schemeClr val="accent2"/>
                </a:solidFill>
                <a:latin typeface="Courier New Bold"/>
                <a:cs typeface="Courier New Bold"/>
              </a:rPr>
              <a:t>for</a:t>
            </a: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=0; </a:t>
            </a:r>
            <a:r>
              <a:rPr lang="en-GB" sz="2800" b="1" spc="-150" dirty="0" err="1">
                <a:latin typeface="Courier New Bold"/>
                <a:cs typeface="Courier New Bold"/>
              </a:rPr>
              <a:t>i</a:t>
            </a:r>
            <a:r>
              <a:rPr lang="en-GB" sz="2800" b="1" spc="-150" dirty="0">
                <a:latin typeface="Courier New Bold"/>
                <a:cs typeface="Courier New Bold"/>
              </a:rPr>
              <a:t>&lt;N; </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19846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Course materials</a:t>
            </a:r>
          </a:p>
        </p:txBody>
      </p:sp>
      <p:sp>
        <p:nvSpPr>
          <p:cNvPr id="8" name="Content Placeholder 7"/>
          <p:cNvSpPr>
            <a:spLocks noGrp="1"/>
          </p:cNvSpPr>
          <p:nvPr>
            <p:ph idx="1"/>
          </p:nvPr>
        </p:nvSpPr>
        <p:spPr/>
        <p:txBody>
          <a:bodyPr>
            <a:normAutofit/>
          </a:bodyPr>
          <a:lstStyle/>
          <a:p>
            <a:pPr marL="0" indent="0" algn="ctr">
              <a:buNone/>
            </a:pPr>
            <a:endParaRPr lang="en-GB" sz="2400" dirty="0"/>
          </a:p>
          <a:p>
            <a:pPr marL="0" indent="0" algn="ctr">
              <a:buNone/>
            </a:pPr>
            <a:r>
              <a:rPr lang="en-GB" sz="2400" dirty="0">
                <a:hlinkClick r:id="rId2"/>
              </a:rPr>
              <a:t>http://www.cs.bris.ac.uk/~simonm/OpenCL/</a:t>
            </a:r>
            <a:endParaRPr lang="en-GB" sz="2400" dirty="0"/>
          </a:p>
          <a:p>
            <a:pPr marL="0" indent="0" algn="ctr">
              <a:buNone/>
            </a:pPr>
            <a:endParaRPr lang="en-GB" sz="2400" dirty="0"/>
          </a:p>
          <a:p>
            <a:pPr marL="0" indent="0" algn="ctr">
              <a:buNone/>
            </a:pPr>
            <a:r>
              <a:rPr lang="en-GB" sz="2400" dirty="0"/>
              <a:t>Training-Part1.pdf, Training-Part1.pdf</a:t>
            </a:r>
          </a:p>
          <a:p>
            <a:pPr marL="0" indent="0" algn="ctr">
              <a:buNone/>
            </a:pPr>
            <a:endParaRPr lang="en-GB" sz="2400" dirty="0"/>
          </a:p>
          <a:p>
            <a:pPr marL="0" indent="0" algn="ctr">
              <a:buNone/>
            </a:pPr>
            <a:r>
              <a:rPr lang="en-GB" sz="2400" dirty="0"/>
              <a:t>Intro-</a:t>
            </a:r>
            <a:r>
              <a:rPr lang="en-GB" sz="2400" dirty="0" err="1"/>
              <a:t>Exercises.zip</a:t>
            </a:r>
            <a:r>
              <a:rPr lang="en-GB" sz="2400"/>
              <a:t>, Advanced</a:t>
            </a:r>
            <a:r>
              <a:rPr lang="en-GB" sz="2400" dirty="0"/>
              <a:t>-</a:t>
            </a:r>
            <a:r>
              <a:rPr lang="en-GB" sz="2400" dirty="0" err="1"/>
              <a:t>Exercises.zip</a:t>
            </a:r>
            <a:endParaRPr lang="en-GB" sz="2400" dirty="0"/>
          </a:p>
        </p:txBody>
      </p:sp>
      <p:sp>
        <p:nvSpPr>
          <p:cNvPr id="2" name="TextBox 1">
            <a:extLst>
              <a:ext uri="{FF2B5EF4-FFF2-40B4-BE49-F238E27FC236}">
                <a16:creationId xmlns:a16="http://schemas.microsoft.com/office/drawing/2014/main" id="{3CBDBB34-D382-A64D-AE8E-485DDC8C2A99}"/>
              </a:ext>
            </a:extLst>
          </p:cNvPr>
          <p:cNvSpPr txBox="1"/>
          <p:nvPr/>
        </p:nvSpPr>
        <p:spPr>
          <a:xfrm rot="19470269">
            <a:off x="621078" y="2276872"/>
            <a:ext cx="7901843" cy="2646878"/>
          </a:xfrm>
          <a:prstGeom prst="rect">
            <a:avLst/>
          </a:prstGeom>
          <a:noFill/>
        </p:spPr>
        <p:txBody>
          <a:bodyPr wrap="none" rtlCol="0">
            <a:spAutoFit/>
          </a:bodyPr>
          <a:lstStyle/>
          <a:p>
            <a:r>
              <a:rPr lang="en-GB" sz="16600" b="1" dirty="0">
                <a:solidFill>
                  <a:srgbClr val="FF0000"/>
                </a:solidFill>
              </a:rPr>
              <a:t>UPDATE</a:t>
            </a:r>
            <a:endParaRPr lang="en-GB" sz="2400" b="1" dirty="0">
              <a:solidFill>
                <a:srgbClr val="FF0000"/>
              </a:solidFill>
            </a:endParaRPr>
          </a:p>
        </p:txBody>
      </p:sp>
    </p:spTree>
    <p:extLst>
      <p:ext uri="{BB962C8B-B14F-4D97-AF65-F5344CB8AC3E}">
        <p14:creationId xmlns:p14="http://schemas.microsoft.com/office/powerpoint/2010/main" val="4001687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i</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i</a:t>
            </a:r>
            <a:r>
              <a:rPr lang="en-GB" sz="2800" b="1" spc="-150" dirty="0">
                <a:latin typeface="Courier New Bold"/>
                <a:cs typeface="Courier New Bold"/>
              </a:rPr>
              <a:t>]  = a[</a:t>
            </a:r>
            <a:r>
              <a:rPr lang="en-GB" sz="2800" b="1" spc="-150" dirty="0" err="1">
                <a:latin typeface="Courier New Bold"/>
                <a:cs typeface="Courier New Bold"/>
              </a:rPr>
              <a:t>i</a:t>
            </a:r>
            <a:r>
              <a:rPr lang="en-GB" sz="2800" b="1" spc="-150" dirty="0">
                <a:latin typeface="Courier New Bold"/>
                <a:cs typeface="Courier New Bold"/>
              </a:rPr>
              <a:t>] + b[</a:t>
            </a:r>
            <a:r>
              <a:rPr lang="en-GB" sz="2800" b="1" spc="-150" dirty="0" err="1">
                <a:latin typeface="Courier New Bold"/>
                <a:cs typeface="Courier New Bold"/>
              </a:rPr>
              <a:t>i</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213793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main steps in all host programs:</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up)">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up)">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up)">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68707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b="1" u="sng" dirty="0">
                <a:solidFill>
                  <a:schemeClr val="accent6"/>
                </a:solidFill>
              </a:rPr>
              <a:t>platform</a:t>
            </a:r>
            <a:r>
              <a:rPr lang="en-GB" sz="2400" dirty="0"/>
              <a:t>:</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b="1" u="sng" dirty="0">
                <a:solidFill>
                  <a:schemeClr val="accent6"/>
                </a:solidFill>
              </a:rPr>
              <a:t>device</a:t>
            </a:r>
            <a:r>
              <a:rPr lang="en-GB" sz="2400" dirty="0">
                <a:solidFill>
                  <a:schemeClr val="accent6"/>
                </a:solidFill>
              </a:rPr>
              <a:t> </a:t>
            </a:r>
            <a:r>
              <a:rPr lang="en-GB" sz="2400" dirty="0"/>
              <a:t>the platform provides:</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context</a:t>
            </a:r>
            <a:r>
              <a:rPr lang="en-GB" sz="2400" dirty="0">
                <a:solidFill>
                  <a:schemeClr val="accent6"/>
                </a:solidFill>
              </a:rPr>
              <a:t> </a:t>
            </a:r>
            <a:r>
              <a:rPr lang="en-GB" sz="2400" dirty="0"/>
              <a:t>with a single device:</a:t>
            </a:r>
          </a:p>
          <a:p>
            <a:pPr marL="457200" lvl="1" indent="0">
              <a:buNone/>
            </a:pPr>
            <a:r>
              <a:rPr lang="en-GB" sz="2000" dirty="0">
                <a:latin typeface="Courier New Bold"/>
              </a:rPr>
              <a:t>context = </a:t>
            </a:r>
            <a:r>
              <a:rPr lang="en-GB" sz="2000" b="1"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b="1" u="sng"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b="1"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up)">
                                      <p:cBhvr>
                                        <p:cTn id="29" dur="500"/>
                                        <p:tgtEl>
                                          <p:spTgt spid="3">
                                            <p:txEl>
                                              <p:pRg st="12" end="1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up)">
                                      <p:cBhvr>
                                        <p:cTn id="32" dur="500"/>
                                        <p:tgtEl>
                                          <p:spTgt spid="3">
                                            <p:txEl>
                                              <p:pRg st="13" end="1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animEffect transition="in" filter="wipe(up)">
                                      <p:cBhvr>
                                        <p:cTn id="3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u="sng"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u="sng"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u="sng"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Tree>
    <p:extLst>
      <p:ext uri="{BB962C8B-B14F-4D97-AF65-F5344CB8AC3E}">
        <p14:creationId xmlns:p14="http://schemas.microsoft.com/office/powerpoint/2010/main" val="836177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62407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a:p>
            <a:r>
              <a:rPr lang="en-GB" sz="2200" dirty="0"/>
              <a:t>In practice, a single in-order command queue per device works well</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4594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(OK for toy programs) or read from a file (for real applications).</a:t>
            </a:r>
          </a:p>
          <a:p>
            <a:endParaRPr lang="en-GB" sz="2400" dirty="0"/>
          </a:p>
          <a:p>
            <a:r>
              <a:rPr lang="en-GB" sz="2400" dirty="0"/>
              <a:t>Create the </a:t>
            </a:r>
            <a:r>
              <a:rPr lang="en-GB" sz="2400" b="1" u="sng" dirty="0">
                <a:solidFill>
                  <a:schemeClr val="accent6"/>
                </a:solidFill>
              </a:rPr>
              <a:t>program object</a:t>
            </a:r>
            <a:r>
              <a:rPr lang="en-GB" sz="2400" dirty="0">
                <a:solidFill>
                  <a:schemeClr val="accent6"/>
                </a:solidFill>
              </a:rPr>
              <a:t> </a:t>
            </a:r>
            <a:r>
              <a:rPr lang="en-GB" sz="2400" dirty="0">
                <a:solidFill>
                  <a:srgbClr val="800000"/>
                </a:solidFill>
              </a:rPr>
              <a:t>from your kernel source code</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b="1"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b="1" u="sng" dirty="0">
                <a:solidFill>
                  <a:schemeClr val="accent6"/>
                </a:solidFill>
              </a:rPr>
              <a:t>Compile</a:t>
            </a:r>
            <a:r>
              <a:rPr lang="en-GB" sz="2400" dirty="0">
                <a:solidFill>
                  <a:schemeClr val="accent6"/>
                </a:solidFill>
              </a:rPr>
              <a:t>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up)">
                                      <p:cBhvr>
                                        <p:cTn id="10" dur="500"/>
                                        <p:tgtEl>
                                          <p:spTgt spid="3">
                                            <p:txEl>
                                              <p:pRg st="4" end="4"/>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up)">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up)">
                                      <p:cBhvr>
                                        <p:cTn id="18" dur="500"/>
                                        <p:tgtEl>
                                          <p:spTgt spid="3">
                                            <p:txEl>
                                              <p:pRg st="7" end="7"/>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Tree>
    <p:extLst>
      <p:ext uri="{BB962C8B-B14F-4D97-AF65-F5344CB8AC3E}">
        <p14:creationId xmlns:p14="http://schemas.microsoft.com/office/powerpoint/2010/main" val="2926917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b="1" u="sng" dirty="0">
                <a:solidFill>
                  <a:schemeClr val="accent6"/>
                </a:solidFill>
              </a:rPr>
              <a:t>error</a:t>
            </a:r>
            <a:r>
              <a:rPr lang="en-GB" sz="2400" b="1" u="sng" dirty="0">
                <a:solidFill>
                  <a:schemeClr val="accent2">
                    <a:lumMod val="60000"/>
                    <a:lumOff val="40000"/>
                  </a:schemeClr>
                </a:solidFill>
              </a:rPr>
              <a:t> </a:t>
            </a:r>
            <a:r>
              <a:rPr lang="en-GB" sz="2400" b="1" u="sng" dirty="0">
                <a:solidFill>
                  <a:schemeClr val="accent6"/>
                </a:solidFill>
              </a:rPr>
              <a:t>messages</a:t>
            </a:r>
            <a:r>
              <a:rPr lang="en-GB" sz="2400" dirty="0"/>
              <a:t>:</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b="1"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check all your OpenCL API error messages!</a:t>
            </a:r>
          </a:p>
          <a:p>
            <a:endParaRPr lang="en-GB" sz="2400" dirty="0"/>
          </a:p>
          <a:p>
            <a:r>
              <a:rPr lang="en-GB" sz="2400" dirty="0"/>
              <a:t>Easier in C++ with try/catch (see later)</a:t>
            </a:r>
          </a:p>
        </p:txBody>
      </p:sp>
    </p:spTree>
    <p:extLst>
      <p:ext uri="{BB962C8B-B14F-4D97-AF65-F5344CB8AC3E}">
        <p14:creationId xmlns:p14="http://schemas.microsoft.com/office/powerpoint/2010/main" val="402061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85000" lnSpcReduction="20000"/>
          </a:bodyPr>
          <a:lstStyle/>
          <a:p>
            <a:pPr marL="0" indent="0">
              <a:buNone/>
            </a:pPr>
            <a:r>
              <a:rPr lang="en-GB" b="1" dirty="0"/>
              <a:t>OpenCL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https://www.khronos.org/developers/reference-cards</a:t>
            </a:r>
            <a:endParaRPr lang="en-GB" dirty="0"/>
          </a:p>
          <a:p>
            <a:pPr marL="0" indent="0">
              <a:buNone/>
            </a:pPr>
            <a:endParaRPr lang="en-GB" dirty="0"/>
          </a:p>
          <a:p>
            <a:pPr marL="0" indent="0">
              <a:buNone/>
            </a:pPr>
            <a:r>
              <a:rPr lang="en-GB" dirty="0"/>
              <a:t>The v1.2 spec is also very readable and recommended to have on-hand:</a:t>
            </a:r>
          </a:p>
          <a:p>
            <a:pPr marL="0" indent="0">
              <a:buNone/>
            </a:pPr>
            <a:endParaRPr lang="en-GB" dirty="0"/>
          </a:p>
          <a:p>
            <a:pPr marL="0" indent="0">
              <a:buNone/>
            </a:pPr>
            <a:r>
              <a:rPr lang="en-GB" dirty="0">
                <a:hlinkClick r:id="rId5"/>
              </a:rPr>
              <a:t>https://www.khronos.org/registry/cl/specs/opencl-1.2.pdf</a:t>
            </a:r>
            <a:r>
              <a:rPr lang="en-GB" dirty="0"/>
              <a:t> </a:t>
            </a:r>
          </a:p>
        </p:txBody>
      </p:sp>
    </p:spTree>
    <p:extLst>
      <p:ext uri="{BB962C8B-B14F-4D97-AF65-F5344CB8AC3E}">
        <p14:creationId xmlns:p14="http://schemas.microsoft.com/office/powerpoint/2010/main" val="15076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Tree>
    <p:extLst>
      <p:ext uri="{BB962C8B-B14F-4D97-AF65-F5344CB8AC3E}">
        <p14:creationId xmlns:p14="http://schemas.microsoft.com/office/powerpoint/2010/main" val="17604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[N], </a:t>
            </a:r>
            <a:r>
              <a:rPr lang="en-GB" sz="2000" dirty="0" err="1">
                <a:latin typeface="Courier New Bold"/>
              </a:rPr>
              <a:t>h_b</a:t>
            </a:r>
            <a:r>
              <a:rPr lang="en-GB" sz="2000" dirty="0">
                <a:latin typeface="Courier New Bold"/>
              </a:rPr>
              <a:t>[N], </a:t>
            </a:r>
            <a:r>
              <a:rPr lang="en-GB" sz="2000" dirty="0" err="1">
                <a:latin typeface="Courier New Bold"/>
              </a:rPr>
              <a:t>h_c</a:t>
            </a:r>
            <a:r>
              <a:rPr lang="en-GB" sz="2000" dirty="0">
                <a:latin typeface="Courier New Bold"/>
              </a:rPr>
              <a:t>[N];</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N;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d_b</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p>
          <a:p>
            <a:pPr marL="457200" lvl="1" indent="0">
              <a:buNone/>
            </a:pPr>
            <a:r>
              <a:rPr lang="en-GB" sz="2000" dirty="0" err="1">
                <a:latin typeface="Courier New Bold"/>
              </a:rPr>
              <a:t>d_c</a:t>
            </a:r>
            <a:r>
              <a:rPr lang="en-GB" sz="2000" dirty="0">
                <a:latin typeface="Courier New Bold"/>
              </a:rPr>
              <a:t> = </a:t>
            </a:r>
            <a:r>
              <a:rPr lang="en-GB" sz="2000" b="1"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up)">
                                      <p:cBhvr>
                                        <p:cTn id="19" dur="500"/>
                                        <p:tgtEl>
                                          <p:spTgt spid="3">
                                            <p:txEl>
                                              <p:pRg st="5" end="5"/>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up)">
                                      <p:cBhvr>
                                        <p:cTn id="27" dur="500"/>
                                        <p:tgtEl>
                                          <p:spTgt spid="3">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up)">
                                      <p:cBhvr>
                                        <p:cTn id="30" dur="500"/>
                                        <p:tgtEl>
                                          <p:spTgt spid="3">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up)">
                                      <p:cBhvr>
                                        <p:cTn id="33" dur="500"/>
                                        <p:tgtEl>
                                          <p:spTgt spid="3">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wipe(up)">
                                      <p:cBhvr>
                                        <p:cTn id="36" dur="500"/>
                                        <p:tgtEl>
                                          <p:spTgt spid="3">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wipe(up)">
                                      <p:cBhvr>
                                        <p:cTn id="39" dur="500"/>
                                        <p:tgtEl>
                                          <p:spTgt spid="3">
                                            <p:txEl>
                                              <p:pRg st="11" end="11"/>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wipe(up)">
                                      <p:cBhvr>
                                        <p:cTn id="42" dur="500"/>
                                        <p:tgtEl>
                                          <p:spTgt spid="3">
                                            <p:txEl>
                                              <p:pRg st="12" end="12"/>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wipe(up)">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67544" y="1340768"/>
            <a:ext cx="8229600" cy="5373216"/>
          </a:xfrm>
        </p:spPr>
        <p:txBody>
          <a:bodyPr>
            <a:normAutofit fontScale="70000" lnSpcReduction="20000"/>
          </a:bodyPr>
          <a:lstStyle/>
          <a:p>
            <a:pPr marL="0" indent="0">
              <a:lnSpc>
                <a:spcPct val="110000"/>
              </a:lnSpc>
              <a:buNone/>
            </a:pPr>
            <a:r>
              <a:rPr lang="en-GB" dirty="0"/>
              <a:t>Memory Objects: </a:t>
            </a:r>
          </a:p>
          <a:p>
            <a:pPr>
              <a:lnSpc>
                <a:spcPct val="110000"/>
              </a:lnSpc>
            </a:pPr>
            <a:r>
              <a:rPr lang="en-GB" dirty="0"/>
              <a:t>A handle to a reference-counted region of </a:t>
            </a:r>
            <a:r>
              <a:rPr lang="en-GB" dirty="0">
                <a:solidFill>
                  <a:schemeClr val="accent2"/>
                </a:solidFill>
              </a:rPr>
              <a:t>global </a:t>
            </a:r>
            <a:r>
              <a:rPr lang="en-GB" dirty="0"/>
              <a:t>memory.</a:t>
            </a:r>
          </a:p>
          <a:p>
            <a:pPr lvl="1">
              <a:lnSpc>
                <a:spcPct val="110000"/>
              </a:lnSpc>
            </a:pPr>
            <a:endParaRPr lang="en-GB" dirty="0"/>
          </a:p>
          <a:p>
            <a:pPr marL="0" indent="0">
              <a:lnSpc>
                <a:spcPct val="110000"/>
              </a:lnSpc>
              <a:buNone/>
            </a:pPr>
            <a:r>
              <a:rPr lang="en-GB" dirty="0"/>
              <a:t>There are two kinds of memory object</a:t>
            </a:r>
          </a:p>
          <a:p>
            <a:pPr>
              <a:lnSpc>
                <a:spcPct val="110000"/>
              </a:lnSpc>
            </a:pPr>
            <a:r>
              <a:rPr lang="en-GB" b="1" i="1" dirty="0">
                <a:solidFill>
                  <a:schemeClr val="accent2"/>
                </a:solidFill>
              </a:rPr>
              <a:t>Buffer</a:t>
            </a:r>
            <a:r>
              <a:rPr lang="en-GB" dirty="0">
                <a:solidFill>
                  <a:schemeClr val="accent2"/>
                </a:solidFill>
              </a:rPr>
              <a:t> </a:t>
            </a:r>
            <a:r>
              <a:rPr lang="en-GB" dirty="0"/>
              <a:t>object: </a:t>
            </a:r>
          </a:p>
          <a:p>
            <a:pPr lvl="1">
              <a:lnSpc>
                <a:spcPct val="110000"/>
              </a:lnSpc>
            </a:pPr>
            <a:r>
              <a:rPr lang="en-GB" dirty="0"/>
              <a:t>Defines a linear collection of bytes (“</a:t>
            </a:r>
            <a:r>
              <a:rPr lang="en-GB" i="1" dirty="0"/>
              <a:t>just a C array”</a:t>
            </a:r>
            <a:r>
              <a:rPr lang="en-GB" dirty="0"/>
              <a:t>).</a:t>
            </a:r>
          </a:p>
          <a:p>
            <a:pPr lvl="1">
              <a:lnSpc>
                <a:spcPct val="110000"/>
              </a:lnSpc>
            </a:pPr>
            <a:r>
              <a:rPr lang="en-GB" dirty="0"/>
              <a:t>The contents of buffer objects are fully exposed within kernels and can be accessed using pointers</a:t>
            </a:r>
          </a:p>
          <a:p>
            <a:pPr>
              <a:lnSpc>
                <a:spcPct val="110000"/>
              </a:lnSpc>
            </a:pPr>
            <a:endParaRPr lang="en-GB" b="1" i="1" dirty="0">
              <a:solidFill>
                <a:schemeClr val="accent2"/>
              </a:solidFill>
            </a:endParaRPr>
          </a:p>
          <a:p>
            <a:pPr>
              <a:lnSpc>
                <a:spcPct val="110000"/>
              </a:lnSpc>
            </a:pPr>
            <a:r>
              <a:rPr lang="en-GB" b="1" i="1" dirty="0">
                <a:solidFill>
                  <a:schemeClr val="accent2"/>
                </a:solidFill>
              </a:rPr>
              <a:t>Image</a:t>
            </a:r>
            <a:r>
              <a:rPr lang="en-GB" dirty="0">
                <a:solidFill>
                  <a:schemeClr val="accent2"/>
                </a:solidFill>
              </a:rPr>
              <a:t> </a:t>
            </a:r>
            <a:r>
              <a:rPr lang="en-GB" dirty="0"/>
              <a:t>object: </a:t>
            </a:r>
          </a:p>
          <a:p>
            <a:pPr lvl="1">
              <a:lnSpc>
                <a:spcPct val="110000"/>
              </a:lnSpc>
            </a:pPr>
            <a:r>
              <a:rPr lang="en-GB" dirty="0"/>
              <a:t>Defines a two- or three-dimensional region of memory.</a:t>
            </a:r>
          </a:p>
          <a:p>
            <a:pPr lvl="1">
              <a:lnSpc>
                <a:spcPct val="110000"/>
              </a:lnSpc>
            </a:pPr>
            <a:r>
              <a:rPr lang="en-GB" dirty="0"/>
              <a:t>Image data can </a:t>
            </a:r>
            <a:r>
              <a:rPr lang="en-GB" b="1" u="sng" dirty="0">
                <a:solidFill>
                  <a:schemeClr val="accent2"/>
                </a:solidFill>
              </a:rPr>
              <a:t>only</a:t>
            </a:r>
            <a:r>
              <a:rPr lang="en-GB" dirty="0">
                <a:solidFill>
                  <a:schemeClr val="accent2"/>
                </a:solidFill>
              </a:rPr>
              <a:t> </a:t>
            </a:r>
            <a:r>
              <a:rPr lang="en-GB" dirty="0"/>
              <a:t>be accessed with read and write functions, i.e. these are </a:t>
            </a:r>
            <a:r>
              <a:rPr lang="en-GB" b="1" i="1" dirty="0"/>
              <a:t>opaque</a:t>
            </a:r>
            <a:r>
              <a:rPr lang="en-GB" dirty="0"/>
              <a:t> data structures.  The read functions use a sampler.</a:t>
            </a:r>
          </a:p>
          <a:p>
            <a:pPr lvl="1">
              <a:lnSpc>
                <a:spcPct val="110000"/>
              </a:lnSpc>
            </a:pPr>
            <a:r>
              <a:rPr lang="en-GB" dirty="0"/>
              <a:t>Used when interfacing with a graphics API such as OpenGL.  More on this later.</a:t>
            </a:r>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up)">
                                      <p:cBhvr>
                                        <p:cTn id="18" dur="500"/>
                                        <p:tgtEl>
                                          <p:spTgt spid="3">
                                            <p:txEl>
                                              <p:pRg st="8" end="8"/>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wipe(up)">
                                      <p:cBhvr>
                                        <p:cTn id="21" dur="500"/>
                                        <p:tgtEl>
                                          <p:spTgt spid="3">
                                            <p:txEl>
                                              <p:pRg st="9" end="9"/>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up)">
                                      <p:cBhvr>
                                        <p:cTn id="24" dur="500"/>
                                        <p:tgtEl>
                                          <p:spTgt spid="3">
                                            <p:txEl>
                                              <p:pRg st="10" end="1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wipe(up)">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b="1" dirty="0" err="1">
                <a:solidFill>
                  <a:schemeClr val="accent1"/>
                </a:solidFill>
                <a:latin typeface="Courier New Bold"/>
              </a:rPr>
              <a:t>cl_mem</a:t>
            </a:r>
            <a:endParaRPr lang="en-GB" sz="2400" b="1"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[N], </a:t>
            </a:r>
            <a:r>
              <a:rPr lang="en-GB" sz="2400" dirty="0" err="1">
                <a:latin typeface="Courier New Bold"/>
              </a:rPr>
              <a:t>h_b</a:t>
            </a:r>
            <a:r>
              <a:rPr lang="en-GB" sz="2400" dirty="0">
                <a:latin typeface="Courier New Bold"/>
              </a:rPr>
              <a:t>[N];</a:t>
            </a:r>
          </a:p>
          <a:p>
            <a:pPr marL="357188" indent="-357188"/>
            <a:endParaRPr lang="en-GB" sz="2800" dirty="0"/>
          </a:p>
          <a:p>
            <a:pPr marL="357188" indent="-357188"/>
            <a:r>
              <a:rPr lang="en-GB" sz="2800" dirty="0"/>
              <a:t>Create the </a:t>
            </a:r>
            <a:r>
              <a:rPr lang="en-GB" sz="2800" b="1"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(float)*N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b="1"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359951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solidFill>
                  <a:srgbClr val="00B050"/>
                </a:solidFill>
              </a:rPr>
              <a:t>device</a:t>
            </a:r>
          </a:p>
          <a:p>
            <a:pPr marL="357188" indent="-357188"/>
            <a:endParaRPr lang="en-GB" sz="2800" dirty="0"/>
          </a:p>
          <a:p>
            <a:pPr marL="357188" indent="-357188"/>
            <a:r>
              <a:rPr lang="en-GB" sz="2800" dirty="0"/>
              <a:t>Submit command to copy the result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on host,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b="1"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)*N,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4155376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u="sng" dirty="0">
                <a:solidFill>
                  <a:schemeClr val="accent2"/>
                </a:solidFill>
              </a:rPr>
              <a:t>kernel object</a:t>
            </a:r>
            <a:r>
              <a:rPr lang="en-GB" sz="2800" dirty="0">
                <a:solidFill>
                  <a:schemeClr val="accent2"/>
                </a:solidFill>
              </a:rPr>
              <a: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1100" dirty="0"/>
          </a:p>
          <a:p>
            <a:pPr marL="96838" lvl="1" indent="0" algn="ctr">
              <a:buNone/>
            </a:pPr>
            <a:r>
              <a:rPr lang="en-GB" sz="2200" dirty="0">
                <a:latin typeface="Courier New Bold"/>
              </a:rPr>
              <a:t>kernel = </a:t>
            </a:r>
            <a:r>
              <a:rPr lang="en-GB" sz="2200" b="1"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b="1" dirty="0">
                <a:solidFill>
                  <a:srgbClr val="FF0000"/>
                </a:solidFill>
              </a:rPr>
              <a:t>Attach arguments</a:t>
            </a:r>
            <a:r>
              <a:rPr lang="en-GB" sz="2800" dirty="0"/>
              <a:t> of the kernel function “</a:t>
            </a:r>
            <a:r>
              <a:rPr lang="en-GB" sz="2800" dirty="0" err="1"/>
              <a:t>vadd</a:t>
            </a:r>
            <a:r>
              <a:rPr lang="en-GB" sz="2800" dirty="0"/>
              <a:t>” to memory objects:</a:t>
            </a:r>
          </a:p>
          <a:p>
            <a:pPr marL="457200" indent="-457200"/>
            <a:endParaRPr lang="en-GB" sz="1100" dirty="0">
              <a:latin typeface="Courier New Bold"/>
            </a:endParaRP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b="1"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up)">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a:t>
            </a:r>
            <a:r>
              <a:rPr lang="en-GB" sz="2400" dirty="0">
                <a:solidFill>
                  <a:schemeClr val="accent2"/>
                </a:solidFill>
              </a:rPr>
              <a:t>host</a:t>
            </a:r>
            <a:r>
              <a:rPr lang="en-GB" sz="2400" dirty="0"/>
              <a:t> memory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 from the host's point of view):</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up)">
                                      <p:cBhvr>
                                        <p:cTn id="10" dur="500"/>
                                        <p:tgtEl>
                                          <p:spTgt spid="3">
                                            <p:txEl>
                                              <p:pRg st="9" end="9"/>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up)">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will have completed before this read can begin.</a:t>
            </a:r>
          </a:p>
          <a:p>
            <a:pPr marL="357188" indent="-357188"/>
            <a:endParaRPr lang="en-GB" sz="2400" dirty="0"/>
          </a:p>
          <a:p>
            <a:pPr marL="457200" lvl="1" indent="0">
              <a:buNone/>
            </a:pPr>
            <a:r>
              <a:rPr lang="en-GB" sz="2000" dirty="0">
                <a:latin typeface="Courier New Bold"/>
              </a:rPr>
              <a:t>err = </a:t>
            </a:r>
            <a:r>
              <a:rPr lang="en-GB" sz="2000" b="1"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(float)*N, </a:t>
            </a:r>
            <a:r>
              <a:rPr lang="en-GB" sz="2000" dirty="0" err="1">
                <a:latin typeface="Courier New Bold"/>
              </a:rPr>
              <a:t>h_c</a:t>
            </a:r>
            <a:r>
              <a:rPr lang="en-GB" sz="2000" dirty="0">
                <a:latin typeface="Courier New Bold"/>
              </a:rPr>
              <a:t>, 0, NULL, NULL);</a:t>
            </a:r>
          </a:p>
        </p:txBody>
      </p:sp>
    </p:spTree>
    <p:extLst>
      <p:ext uri="{BB962C8B-B14F-4D97-AF65-F5344CB8AC3E}">
        <p14:creationId xmlns:p14="http://schemas.microsoft.com/office/powerpoint/2010/main" val="2090213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7" name="Content Placeholder 4"/>
          <p:cNvSpPr>
            <a:spLocks noGrp="1"/>
          </p:cNvSpPr>
          <p:nvPr>
            <p:ph sz="half" idx="1"/>
          </p:nvPr>
        </p:nvSpPr>
        <p:spPr>
          <a:xfrm>
            <a:off x="107504" y="1556792"/>
            <a:ext cx="4388296" cy="5112568"/>
          </a:xfrm>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8" name="Content Placeholder 5"/>
          <p:cNvSpPr>
            <a:spLocks noGrp="1"/>
          </p:cNvSpPr>
          <p:nvPr>
            <p:ph sz="half" idx="2"/>
          </p:nvPr>
        </p:nvSpPr>
        <p:spPr>
          <a:xfrm>
            <a:off x="4572000" y="1556792"/>
            <a:ext cx="4464496" cy="5301208"/>
          </a:xfrm>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Tree>
    <p:extLst>
      <p:ext uri="{BB962C8B-B14F-4D97-AF65-F5344CB8AC3E}">
        <p14:creationId xmlns:p14="http://schemas.microsoft.com/office/powerpoint/2010/main" val="436202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0" y="1556792"/>
            <a:ext cx="4464496" cy="5301208"/>
          </a:xfrm>
          <a:solidFill>
            <a:srgbClr val="FFFFFF"/>
          </a:solidFill>
        </p:spPr>
        <p:txBody>
          <a:bodyPr>
            <a:normAutofit fontScale="92500" lnSpcReduction="20000"/>
          </a:bodyPr>
          <a:lstStyle/>
          <a:p>
            <a:pPr marL="0" indent="0">
              <a:buNone/>
            </a:pPr>
            <a:r>
              <a:rPr lang="en-GB" sz="1050" b="1" dirty="0">
                <a:solidFill>
                  <a:schemeClr val="tx1">
                    <a:lumMod val="85000"/>
                  </a:schemeClr>
                </a:solidFill>
                <a:latin typeface="Courier New Bold"/>
              </a:rPr>
              <a:t>// Create the compute kernel from the program </a:t>
            </a:r>
          </a:p>
          <a:p>
            <a:pPr marL="0" indent="0">
              <a:buNone/>
            </a:pP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 </a:t>
            </a:r>
            <a:r>
              <a:rPr lang="en-GB" sz="1050" b="1" dirty="0" err="1">
                <a:solidFill>
                  <a:schemeClr val="tx1">
                    <a:lumMod val="85000"/>
                  </a:schemeClr>
                </a:solidFill>
                <a:latin typeface="Courier New Bold"/>
              </a:rPr>
              <a:t>clCreateKernel</a:t>
            </a:r>
            <a:r>
              <a:rPr lang="en-GB" sz="1050" b="1" dirty="0">
                <a:solidFill>
                  <a:schemeClr val="tx1">
                    <a:lumMod val="85000"/>
                  </a:schemeClr>
                </a:solidFill>
                <a:latin typeface="Courier New Bold"/>
              </a:rPr>
              <a:t>(program, "</a:t>
            </a:r>
            <a:r>
              <a:rPr lang="en-GB" sz="1050" b="1" dirty="0" err="1">
                <a:solidFill>
                  <a:schemeClr val="tx1">
                    <a:lumMod val="85000"/>
                  </a:schemeClr>
                </a:solidFill>
                <a:latin typeface="Courier New Bold"/>
              </a:rPr>
              <a:t>vadd</a:t>
            </a:r>
            <a:r>
              <a:rPr lang="en-GB" sz="1050" b="1" dirty="0">
                <a:solidFill>
                  <a:schemeClr val="tx1">
                    <a:lumMod val="85000"/>
                  </a:schemeClr>
                </a:solidFill>
                <a:latin typeface="Courier New Bold"/>
              </a:rPr>
              <a:t>", &amp;err);</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four arguments to our compute kernel</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0,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clSetKernelArg</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2,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a:t>
            </a:r>
            <a:r>
              <a:rPr lang="en-GB" sz="1050" b="1" dirty="0" err="1">
                <a:solidFill>
                  <a:schemeClr val="tx1">
                    <a:lumMod val="85000"/>
                  </a:schemeClr>
                </a:solidFill>
                <a:latin typeface="Courier New Bold"/>
              </a:rPr>
              <a:t>cl_mem</a:t>
            </a:r>
            <a:r>
              <a:rPr lang="en-GB" sz="1050" b="1" dirty="0">
                <a:solidFill>
                  <a:schemeClr val="tx1">
                    <a:lumMod val="85000"/>
                  </a:schemeClr>
                </a:solidFill>
                <a:latin typeface="Courier New Bold"/>
              </a:rPr>
              <a:t>), &amp;</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a:t>
            </a:r>
          </a:p>
          <a:p>
            <a:pPr marL="0" indent="0">
              <a:buNone/>
            </a:pPr>
            <a:endParaRPr lang="en-GB" sz="1050" b="1" dirty="0">
              <a:solidFill>
                <a:schemeClr val="tx1">
                  <a:lumMod val="85000"/>
                </a:schemeClr>
              </a:solidFill>
              <a:latin typeface="Courier New Bold"/>
            </a:endParaRP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Write a and b vectors into device global memory </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d_a</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h_a</a:t>
            </a:r>
            <a:r>
              <a:rPr lang="en-GB" sz="1050" b="1" dirty="0">
                <a:solidFill>
                  <a:schemeClr val="tx1">
                    <a:lumMod val="85000"/>
                  </a:schemeClr>
                </a:solidFill>
                <a:latin typeface="Courier New Bold"/>
              </a:rPr>
              <a:t>,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clEnqueueWriteBuffer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d_b</a:t>
            </a:r>
            <a:r>
              <a:rPr lang="en-GB" sz="1050" b="1" dirty="0">
                <a:solidFill>
                  <a:schemeClr val="tx1">
                    <a:lumMod val="85000"/>
                  </a:schemeClr>
                </a:solidFill>
                <a:latin typeface="Courier New Bold"/>
              </a:rPr>
              <a:t>, CL_TRUE, 0, </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h_b</a:t>
            </a:r>
            <a:r>
              <a:rPr lang="en-GB" sz="1050" b="1" dirty="0">
                <a:solidFill>
                  <a:schemeClr val="tx1">
                    <a:lumMod val="85000"/>
                  </a:schemeClr>
                </a:solidFill>
                <a:latin typeface="Courier New Bold"/>
              </a:rPr>
              <a:t>, 0, NULL, NULL);</a:t>
            </a:r>
          </a:p>
          <a:p>
            <a:pPr marL="0" indent="0">
              <a:buNone/>
            </a:pPr>
            <a:r>
              <a:rPr lang="en-GB" sz="1050" b="1" dirty="0">
                <a:solidFill>
                  <a:schemeClr val="tx1">
                    <a:lumMod val="85000"/>
                  </a:schemeClr>
                </a:solidFill>
                <a:latin typeface="Courier New Bold"/>
              </a:rPr>
              <a:t>	</a:t>
            </a:r>
          </a:p>
          <a:p>
            <a:pPr marL="0" indent="0">
              <a:buNone/>
            </a:pPr>
            <a:r>
              <a:rPr lang="en-GB" sz="1050" b="1" dirty="0">
                <a:solidFill>
                  <a:schemeClr val="tx1">
                    <a:lumMod val="85000"/>
                  </a:schemeClr>
                </a:solidFill>
                <a:latin typeface="Courier New Bold"/>
              </a:rPr>
              <a:t>// Execute the kernel, let the run-time choose WG size</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clEnqueueNDRangeKernel</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ko_vadd</a:t>
            </a:r>
            <a:r>
              <a:rPr lang="en-GB" sz="1050" b="1" dirty="0">
                <a:solidFill>
                  <a:schemeClr val="tx1">
                    <a:lumMod val="85000"/>
                  </a:schemeClr>
                </a:solidFill>
                <a:latin typeface="Courier New Bold"/>
              </a:rPr>
              <a:t>, 1, NULL,</a:t>
            </a:r>
          </a:p>
          <a:p>
            <a:pPr marL="0" indent="0">
              <a:buNone/>
            </a:pPr>
            <a:r>
              <a:rPr lang="en-GB" sz="1050" b="1" dirty="0">
                <a:solidFill>
                  <a:schemeClr val="tx1">
                    <a:lumMod val="85000"/>
                  </a:schemeClr>
                </a:solidFill>
                <a:latin typeface="Courier New Bold"/>
              </a:rPr>
              <a:t>                          &amp;global, NULL, 0, NULL, NULL);</a:t>
            </a:r>
          </a:p>
          <a:p>
            <a:pPr marL="0" indent="0">
              <a:buNone/>
            </a:pPr>
            <a:endParaRPr lang="en-GB" sz="1050" b="1" dirty="0">
              <a:solidFill>
                <a:schemeClr val="tx1">
                  <a:lumMod val="85000"/>
                </a:schemeClr>
              </a:solidFill>
              <a:latin typeface="Courier New Bold"/>
            </a:endParaRPr>
          </a:p>
          <a:p>
            <a:pPr marL="0" indent="0">
              <a:buNone/>
            </a:pPr>
            <a:r>
              <a:rPr lang="en-GB" sz="1050" b="1" dirty="0">
                <a:solidFill>
                  <a:schemeClr val="tx1">
                    <a:lumMod val="85000"/>
                  </a:schemeClr>
                </a:solidFill>
                <a:latin typeface="Courier New Bold"/>
              </a:rPr>
              <a:t>// Read back the results from device global memory</a:t>
            </a:r>
          </a:p>
          <a:p>
            <a:pPr marL="0" indent="0">
              <a:buNone/>
            </a:pPr>
            <a:r>
              <a:rPr lang="en-GB" sz="1050" b="1" dirty="0">
                <a:solidFill>
                  <a:schemeClr val="tx1">
                    <a:lumMod val="85000"/>
                  </a:schemeClr>
                </a:solidFill>
                <a:latin typeface="Courier New Bold"/>
              </a:rPr>
              <a:t>err = </a:t>
            </a:r>
            <a:r>
              <a:rPr lang="en-GB" sz="1050" b="1" dirty="0" err="1">
                <a:solidFill>
                  <a:schemeClr val="tx1">
                    <a:lumMod val="85000"/>
                  </a:schemeClr>
                </a:solidFill>
                <a:latin typeface="Courier New Bold"/>
              </a:rPr>
              <a:t>clEnqueueReadBuffer</a:t>
            </a:r>
            <a:r>
              <a:rPr lang="en-GB" sz="1050" b="1" dirty="0">
                <a:solidFill>
                  <a:schemeClr val="tx1">
                    <a:lumMod val="85000"/>
                  </a:schemeClr>
                </a:solidFill>
                <a:latin typeface="Courier New Bold"/>
              </a:rPr>
              <a:t>(commands, </a:t>
            </a:r>
            <a:r>
              <a:rPr lang="en-GB" sz="1050" b="1" dirty="0" err="1">
                <a:solidFill>
                  <a:schemeClr val="tx1">
                    <a:lumMod val="85000"/>
                  </a:schemeClr>
                </a:solidFill>
                <a:latin typeface="Courier New Bold"/>
              </a:rPr>
              <a:t>d_c</a:t>
            </a:r>
            <a:r>
              <a:rPr lang="en-GB" sz="1050" b="1" dirty="0">
                <a:solidFill>
                  <a:schemeClr val="tx1">
                    <a:lumMod val="85000"/>
                  </a:schemeClr>
                </a:solidFill>
                <a:latin typeface="Courier New Bold"/>
              </a:rPr>
              <a:t>, CL_TRUE, 0,</a:t>
            </a:r>
          </a:p>
          <a:p>
            <a:pPr marL="0" indent="0">
              <a:buNone/>
            </a:pPr>
            <a:r>
              <a:rPr lang="en-GB" sz="1050" b="1" dirty="0">
                <a:solidFill>
                  <a:schemeClr val="tx1">
                    <a:lumMod val="85000"/>
                  </a:schemeClr>
                </a:solidFill>
                <a:latin typeface="Courier New Bold"/>
              </a:rPr>
              <a:t>            </a:t>
            </a:r>
            <a:r>
              <a:rPr lang="en-GB" sz="1050" b="1" dirty="0" err="1">
                <a:solidFill>
                  <a:schemeClr val="tx1">
                    <a:lumMod val="85000"/>
                  </a:schemeClr>
                </a:solidFill>
                <a:latin typeface="Courier New Bold"/>
              </a:rPr>
              <a:t>sizeof</a:t>
            </a:r>
            <a:r>
              <a:rPr lang="en-GB" sz="1050" b="1" dirty="0">
                <a:solidFill>
                  <a:schemeClr val="tx1">
                    <a:lumMod val="85000"/>
                  </a:schemeClr>
                </a:solidFill>
                <a:latin typeface="Courier New Bold"/>
              </a:rPr>
              <a:t>(float) * N, </a:t>
            </a:r>
            <a:r>
              <a:rPr lang="en-GB" sz="1050" b="1" dirty="0" err="1">
                <a:solidFill>
                  <a:schemeClr val="tx1">
                    <a:lumMod val="85000"/>
                  </a:schemeClr>
                </a:solidFill>
                <a:latin typeface="Courier New Bold"/>
              </a:rPr>
              <a:t>h_c</a:t>
            </a:r>
            <a:r>
              <a:rPr lang="en-GB" sz="1050" b="1" dirty="0">
                <a:solidFill>
                  <a:schemeClr val="tx1">
                    <a:lumMod val="85000"/>
                  </a:schemeClr>
                </a:solidFill>
                <a:latin typeface="Courier New Bold"/>
              </a:rPr>
              <a:t>, 0, NULL, NULL ); </a:t>
            </a:r>
            <a:endParaRPr lang="en-GB" sz="1050" b="1" dirty="0">
              <a:latin typeface="Courier New Bold"/>
            </a:endParaRPr>
          </a:p>
        </p:txBody>
      </p:sp>
      <p:sp>
        <p:nvSpPr>
          <p:cNvPr id="5" name="Content Placeholder 4"/>
          <p:cNvSpPr>
            <a:spLocks noGrp="1"/>
          </p:cNvSpPr>
          <p:nvPr>
            <p:ph sz="half" idx="1"/>
          </p:nvPr>
        </p:nvSpPr>
        <p:spPr>
          <a:xfrm>
            <a:off x="107504" y="1556792"/>
            <a:ext cx="4388296" cy="5112568"/>
          </a:xfrm>
          <a:solidFill>
            <a:schemeClr val="bg1"/>
          </a:solidFill>
        </p:spPr>
        <p:txBody>
          <a:bodyPr>
            <a:normAutofit fontScale="92500" lnSpcReduction="20000"/>
          </a:bodyPr>
          <a:lstStyle/>
          <a:p>
            <a:pPr marL="0" indent="0">
              <a:buNone/>
            </a:pPr>
            <a:r>
              <a:rPr lang="en-GB" sz="1000" b="1" dirty="0">
                <a:solidFill>
                  <a:schemeClr val="tx1">
                    <a:lumMod val="85000"/>
                  </a:schemeClr>
                </a:solidFill>
                <a:latin typeface="Courier New Bold"/>
              </a:rPr>
              <a:t>// Find number of platforms</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(0, NULL, &amp;</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Get all platforms</a:t>
            </a:r>
          </a:p>
          <a:p>
            <a:pPr marL="0" indent="0">
              <a:buNone/>
            </a:pPr>
            <a:r>
              <a:rPr lang="en-GB" sz="1000" b="1" dirty="0" err="1">
                <a:solidFill>
                  <a:schemeClr val="tx1">
                    <a:lumMod val="85000"/>
                  </a:schemeClr>
                </a:solidFill>
                <a:latin typeface="Courier New Bold"/>
              </a:rPr>
              <a:t>cl_platform_id</a:t>
            </a:r>
            <a:r>
              <a:rPr lang="en-GB" sz="1000" b="1" dirty="0">
                <a:solidFill>
                  <a:schemeClr val="tx1">
                    <a:lumMod val="85000"/>
                  </a:schemeClr>
                </a:solidFill>
                <a:latin typeface="Courier New Bold"/>
              </a:rPr>
              <a:t> Platform[</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clGetPlatformIDs</a:t>
            </a:r>
            <a:r>
              <a:rPr lang="en-GB" sz="1000" b="1" dirty="0">
                <a:solidFill>
                  <a:schemeClr val="tx1">
                    <a:lumMod val="85000"/>
                  </a:schemeClr>
                </a:solidFill>
                <a:latin typeface="Courier New Bold"/>
              </a:rPr>
              <a:t>(</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Platform,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Find a device</a:t>
            </a:r>
          </a:p>
          <a:p>
            <a:pPr marL="0" indent="0">
              <a:buNone/>
            </a:pPr>
            <a:r>
              <a:rPr lang="en-GB" sz="1000" b="1" dirty="0">
                <a:solidFill>
                  <a:schemeClr val="tx1">
                    <a:lumMod val="85000"/>
                  </a:schemeClr>
                </a:solidFill>
                <a:latin typeface="Courier New Bold"/>
              </a:rPr>
              <a:t>for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 0;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&lt; </a:t>
            </a:r>
            <a:r>
              <a:rPr lang="en-GB" sz="1000" b="1" dirty="0" err="1">
                <a:solidFill>
                  <a:schemeClr val="tx1">
                    <a:lumMod val="85000"/>
                  </a:schemeClr>
                </a:solidFill>
                <a:latin typeface="Courier New Bold"/>
              </a:rPr>
              <a:t>numPlatforms</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err = </a:t>
            </a:r>
            <a:r>
              <a:rPr lang="en-GB" sz="1000" b="1" dirty="0" err="1">
                <a:solidFill>
                  <a:schemeClr val="tx1">
                    <a:lumMod val="85000"/>
                  </a:schemeClr>
                </a:solidFill>
                <a:latin typeface="Courier New Bold"/>
              </a:rPr>
              <a:t>clGetDeviceIDs</a:t>
            </a:r>
            <a:r>
              <a:rPr lang="en-GB" sz="1000" b="1" dirty="0">
                <a:solidFill>
                  <a:schemeClr val="tx1">
                    <a:lumMod val="85000"/>
                  </a:schemeClr>
                </a:solidFill>
                <a:latin typeface="Courier New Bold"/>
              </a:rPr>
              <a:t>(Platform[</a:t>
            </a:r>
            <a:r>
              <a:rPr lang="en-GB" sz="1000" b="1" dirty="0" err="1">
                <a:solidFill>
                  <a:schemeClr val="tx1">
                    <a:lumMod val="85000"/>
                  </a:schemeClr>
                </a:solidFill>
                <a:latin typeface="Courier New Bold"/>
              </a:rPr>
              <a:t>i</a:t>
            </a:r>
            <a:r>
              <a:rPr lang="en-GB" sz="1000" b="1" dirty="0">
                <a:solidFill>
                  <a:schemeClr val="tx1">
                    <a:lumMod val="85000"/>
                  </a:schemeClr>
                </a:solidFill>
                <a:latin typeface="Courier New Bold"/>
              </a:rPr>
              <a:t>],DEVICE,1,&amp;device_id,NULL);</a:t>
            </a:r>
          </a:p>
          <a:p>
            <a:pPr marL="0" indent="0">
              <a:buNone/>
            </a:pPr>
            <a:r>
              <a:rPr lang="en-GB" sz="1000" b="1" dirty="0">
                <a:solidFill>
                  <a:schemeClr val="tx1">
                    <a:lumMod val="85000"/>
                  </a:schemeClr>
                </a:solidFill>
                <a:latin typeface="Courier New Bold"/>
              </a:rPr>
              <a:t>  if (err == CL_SUCCESS)</a:t>
            </a:r>
          </a:p>
          <a:p>
            <a:pPr marL="0" indent="0">
              <a:buNone/>
            </a:pPr>
            <a:r>
              <a:rPr lang="en-GB" sz="1000" b="1" dirty="0">
                <a:solidFill>
                  <a:schemeClr val="tx1">
                    <a:lumMod val="85000"/>
                  </a:schemeClr>
                </a:solidFill>
                <a:latin typeface="Courier New Bold"/>
              </a:rPr>
              <a:t>    break;</a:t>
            </a:r>
          </a:p>
          <a:p>
            <a:pPr marL="0" indent="0">
              <a:buNone/>
            </a:pPr>
            <a:r>
              <a:rPr lang="en-GB" sz="1000" b="1" dirty="0">
                <a:solidFill>
                  <a:schemeClr val="tx1">
                    <a:lumMod val="85000"/>
                  </a:schemeClr>
                </a:solidFill>
                <a:latin typeface="Courier New Bold"/>
              </a:rPr>
              <a:t>}</a:t>
            </a:r>
          </a:p>
          <a:p>
            <a:pPr marL="0" indent="0">
              <a:buNone/>
            </a:pPr>
            <a:r>
              <a:rPr lang="en-GB" sz="1000" b="1" dirty="0">
                <a:solidFill>
                  <a:schemeClr val="tx1">
                    <a:lumMod val="85000"/>
                  </a:schemeClr>
                </a:solidFill>
                <a:latin typeface="Courier New Bold"/>
              </a:rPr>
              <a:t>  </a:t>
            </a:r>
          </a:p>
          <a:p>
            <a:pPr marL="0" indent="0">
              <a:buNone/>
            </a:pPr>
            <a:r>
              <a:rPr lang="en-GB" sz="1000" b="1" dirty="0">
                <a:solidFill>
                  <a:schemeClr val="tx1">
                    <a:lumMod val="85000"/>
                  </a:schemeClr>
                </a:solidFill>
                <a:latin typeface="Courier New Bold"/>
              </a:rPr>
              <a:t>// Create a context for 1 device</a:t>
            </a:r>
          </a:p>
          <a:p>
            <a:pPr marL="0" indent="0">
              <a:buNone/>
            </a:pPr>
            <a:r>
              <a:rPr lang="en-GB" sz="1000" b="1" dirty="0">
                <a:solidFill>
                  <a:schemeClr val="tx1">
                    <a:lumMod val="85000"/>
                  </a:schemeClr>
                </a:solidFill>
                <a:latin typeface="Courier New Bold"/>
              </a:rPr>
              <a:t>context = </a:t>
            </a:r>
            <a:r>
              <a:rPr lang="en-GB" sz="1000" b="1" dirty="0" err="1">
                <a:solidFill>
                  <a:schemeClr val="tx1">
                    <a:lumMod val="85000"/>
                  </a:schemeClr>
                </a:solidFill>
                <a:latin typeface="Courier New Bold"/>
              </a:rPr>
              <a:t>clCreateContext</a:t>
            </a:r>
            <a:r>
              <a:rPr lang="en-GB" sz="1000" b="1" dirty="0">
                <a:solidFill>
                  <a:schemeClr val="tx1">
                    <a:lumMod val="85000"/>
                  </a:schemeClr>
                </a:solidFill>
                <a:latin typeface="Courier New Bold"/>
              </a:rPr>
              <a:t>(0, 1, &amp;</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NULL,NULL,&amp;err</a:t>
            </a:r>
            <a:r>
              <a:rPr lang="en-GB" sz="1000" b="1" dirty="0">
                <a:solidFill>
                  <a:schemeClr val="tx1">
                    <a:lumMod val="85000"/>
                  </a:schemeClr>
                </a:solidFill>
                <a:latin typeface="Courier New Bold"/>
              </a:rPr>
              <a:t>);</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a command queue for our device</a:t>
            </a:r>
          </a:p>
          <a:p>
            <a:pPr marL="0" indent="0">
              <a:buNone/>
            </a:pPr>
            <a:r>
              <a:rPr lang="en-GB" sz="1000" b="1" dirty="0">
                <a:solidFill>
                  <a:schemeClr val="tx1">
                    <a:lumMod val="85000"/>
                  </a:schemeClr>
                </a:solidFill>
                <a:latin typeface="Courier New Bold"/>
              </a:rPr>
              <a:t>commands = </a:t>
            </a:r>
            <a:r>
              <a:rPr lang="en-GB" sz="1000" b="1" dirty="0" err="1">
                <a:solidFill>
                  <a:schemeClr val="tx1">
                    <a:lumMod val="85000"/>
                  </a:schemeClr>
                </a:solidFill>
                <a:latin typeface="Courier New Bold"/>
              </a:rPr>
              <a:t>clCreateCommandQueue</a:t>
            </a:r>
            <a:r>
              <a:rPr lang="en-GB" sz="1000" b="1" dirty="0">
                <a:solidFill>
                  <a:schemeClr val="tx1">
                    <a:lumMod val="85000"/>
                  </a:schemeClr>
                </a:solidFill>
                <a:latin typeface="Courier New Bold"/>
              </a:rPr>
              <a:t>(context, </a:t>
            </a:r>
            <a:r>
              <a:rPr lang="en-GB" sz="1000" b="1" dirty="0" err="1">
                <a:solidFill>
                  <a:schemeClr val="tx1">
                    <a:lumMod val="85000"/>
                  </a:schemeClr>
                </a:solidFill>
                <a:latin typeface="Courier New Bold"/>
              </a:rPr>
              <a:t>device_id</a:t>
            </a:r>
            <a:r>
              <a:rPr lang="en-GB" sz="1000" b="1" dirty="0">
                <a:solidFill>
                  <a:schemeClr val="tx1">
                    <a:lumMod val="85000"/>
                  </a:schemeClr>
                </a:solidFill>
                <a:latin typeface="Courier New Bold"/>
              </a:rPr>
              <a:t>, 0, &amp;err);</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compute program from the source buffer</a:t>
            </a:r>
          </a:p>
          <a:p>
            <a:pPr marL="0" indent="0">
              <a:buNone/>
            </a:pPr>
            <a:r>
              <a:rPr lang="en-GB" sz="1000" b="1" dirty="0">
                <a:solidFill>
                  <a:schemeClr val="tx1">
                    <a:lumMod val="85000"/>
                  </a:schemeClr>
                </a:solidFill>
                <a:latin typeface="Courier New Bold"/>
              </a:rPr>
              <a:t>program = </a:t>
            </a:r>
            <a:r>
              <a:rPr lang="en-GB" sz="1000" b="1" dirty="0" err="1">
                <a:solidFill>
                  <a:schemeClr val="tx1">
                    <a:lumMod val="85000"/>
                  </a:schemeClr>
                </a:solidFill>
                <a:latin typeface="Courier New Bold"/>
              </a:rPr>
              <a:t>clCreateProgramWithSource</a:t>
            </a:r>
            <a:r>
              <a:rPr lang="en-GB" sz="1000" b="1" dirty="0">
                <a:solidFill>
                  <a:schemeClr val="tx1">
                    <a:lumMod val="85000"/>
                  </a:schemeClr>
                </a:solidFill>
                <a:latin typeface="Courier New Bold"/>
              </a:rPr>
              <a:t>(context, 1,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const</a:t>
            </a:r>
            <a:r>
              <a:rPr lang="en-GB" sz="1000" b="1" dirty="0">
                <a:solidFill>
                  <a:schemeClr val="tx1">
                    <a:lumMod val="85000"/>
                  </a:schemeClr>
                </a:solidFill>
                <a:latin typeface="Courier New Bold"/>
              </a:rPr>
              <a:t> char **) &amp;</a:t>
            </a:r>
            <a:r>
              <a:rPr lang="en-GB" sz="1000" b="1" dirty="0" err="1">
                <a:solidFill>
                  <a:schemeClr val="tx1">
                    <a:lumMod val="85000"/>
                  </a:schemeClr>
                </a:solidFill>
                <a:latin typeface="Courier New Bold"/>
              </a:rPr>
              <a:t>KernelSource</a:t>
            </a:r>
            <a:r>
              <a:rPr lang="en-GB" sz="1000" b="1" dirty="0">
                <a:solidFill>
                  <a:schemeClr val="tx1">
                    <a:lumMod val="85000"/>
                  </a:schemeClr>
                </a:solidFill>
                <a:latin typeface="Courier New Bold"/>
              </a:rPr>
              <a:t>, NULL, &amp;err);</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Build the program  </a:t>
            </a:r>
          </a:p>
          <a:p>
            <a:pPr marL="0" indent="0">
              <a:buNone/>
            </a:pPr>
            <a:r>
              <a:rPr lang="en-GB" sz="1000" b="1" dirty="0">
                <a:solidFill>
                  <a:schemeClr val="tx1">
                    <a:lumMod val="85000"/>
                  </a:schemeClr>
                </a:solidFill>
                <a:latin typeface="Courier New Bold"/>
              </a:rPr>
              <a:t>err = </a:t>
            </a:r>
            <a:r>
              <a:rPr lang="en-GB" sz="1000" b="1" dirty="0" err="1">
                <a:solidFill>
                  <a:schemeClr val="tx1">
                    <a:lumMod val="85000"/>
                  </a:schemeClr>
                </a:solidFill>
                <a:latin typeface="Courier New Bold"/>
              </a:rPr>
              <a:t>clBuildProgram</a:t>
            </a:r>
            <a:r>
              <a:rPr lang="en-GB" sz="1000" b="1" dirty="0">
                <a:solidFill>
                  <a:schemeClr val="tx1">
                    <a:lumMod val="85000"/>
                  </a:schemeClr>
                </a:solidFill>
                <a:latin typeface="Courier New Bold"/>
              </a:rPr>
              <a:t>(program, 0, NULL, NULL, NULL, NULL);</a:t>
            </a:r>
          </a:p>
          <a:p>
            <a:pPr marL="0" indent="0">
              <a:buNone/>
            </a:pPr>
            <a:endParaRPr lang="en-GB" sz="1000" b="1" dirty="0">
              <a:solidFill>
                <a:schemeClr val="tx1">
                  <a:lumMod val="85000"/>
                </a:schemeClr>
              </a:solidFill>
              <a:latin typeface="Courier New Bold"/>
            </a:endParaRPr>
          </a:p>
          <a:p>
            <a:pPr marL="0" indent="0">
              <a:buNone/>
            </a:pPr>
            <a:r>
              <a:rPr lang="en-GB" sz="1000" b="1" dirty="0">
                <a:solidFill>
                  <a:schemeClr val="tx1">
                    <a:lumMod val="85000"/>
                  </a:schemeClr>
                </a:solidFill>
                <a:latin typeface="Courier New Bold"/>
              </a:rPr>
              <a:t>// Create the input and output arrays in device memory</a:t>
            </a:r>
          </a:p>
          <a:p>
            <a:pPr marL="0" indent="0">
              <a:buNone/>
            </a:pPr>
            <a:r>
              <a:rPr lang="en-GB" sz="1000" b="1" dirty="0" err="1">
                <a:solidFill>
                  <a:schemeClr val="tx1">
                    <a:lumMod val="85000"/>
                  </a:schemeClr>
                </a:solidFill>
                <a:latin typeface="Courier New Bold"/>
              </a:rPr>
              <a:t>d_a</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d_b</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CL_MEM_READ_ONLY,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a:p>
            <a:pPr marL="0" indent="0">
              <a:buNone/>
            </a:pPr>
            <a:r>
              <a:rPr lang="en-GB" sz="1000" b="1" dirty="0" err="1">
                <a:solidFill>
                  <a:schemeClr val="tx1">
                    <a:lumMod val="85000"/>
                  </a:schemeClr>
                </a:solidFill>
                <a:latin typeface="Courier New Bold"/>
              </a:rPr>
              <a:t>d_c</a:t>
            </a:r>
            <a:r>
              <a:rPr lang="en-GB" sz="1000" b="1" dirty="0">
                <a:solidFill>
                  <a:schemeClr val="tx1">
                    <a:lumMod val="85000"/>
                  </a:schemeClr>
                </a:solidFill>
                <a:latin typeface="Courier New Bold"/>
              </a:rPr>
              <a:t> = </a:t>
            </a:r>
            <a:r>
              <a:rPr lang="en-GB" sz="1000" b="1" dirty="0" err="1">
                <a:solidFill>
                  <a:schemeClr val="tx1">
                    <a:lumMod val="85000"/>
                  </a:schemeClr>
                </a:solidFill>
                <a:latin typeface="Courier New Bold"/>
              </a:rPr>
              <a:t>clCreateBuffer</a:t>
            </a:r>
            <a:r>
              <a:rPr lang="en-GB" sz="1000" b="1" dirty="0">
                <a:solidFill>
                  <a:schemeClr val="tx1">
                    <a:lumMod val="85000"/>
                  </a:schemeClr>
                </a:solidFill>
                <a:latin typeface="Courier New Bold"/>
              </a:rPr>
              <a:t>(context, CL_MEM_WRITE_ONLY, </a:t>
            </a:r>
          </a:p>
          <a:p>
            <a:pPr marL="0" indent="0">
              <a:buNone/>
            </a:pPr>
            <a:r>
              <a:rPr lang="en-GB" sz="1000" b="1" dirty="0">
                <a:solidFill>
                  <a:schemeClr val="tx1">
                    <a:lumMod val="85000"/>
                  </a:schemeClr>
                </a:solidFill>
                <a:latin typeface="Courier New Bold"/>
              </a:rPr>
              <a:t>                     </a:t>
            </a:r>
            <a:r>
              <a:rPr lang="en-GB" sz="1000" b="1" dirty="0" err="1">
                <a:solidFill>
                  <a:schemeClr val="tx1">
                    <a:lumMod val="85000"/>
                  </a:schemeClr>
                </a:solidFill>
                <a:latin typeface="Courier New Bold"/>
              </a:rPr>
              <a:t>sizeof</a:t>
            </a:r>
            <a:r>
              <a:rPr lang="en-GB" sz="1000" b="1" dirty="0">
                <a:solidFill>
                  <a:schemeClr val="tx1">
                    <a:lumMod val="85000"/>
                  </a:schemeClr>
                </a:solidFill>
                <a:latin typeface="Courier New Bold"/>
              </a:rPr>
              <a:t>(float) * N, NULL, NULL);</a:t>
            </a:r>
          </a:p>
        </p:txBody>
      </p:sp>
      <p:sp>
        <p:nvSpPr>
          <p:cNvPr id="13" name="Rectangle 13"/>
          <p:cNvSpPr>
            <a:spLocks noChangeArrowheads="1"/>
          </p:cNvSpPr>
          <p:nvPr/>
        </p:nvSpPr>
        <p:spPr bwMode="auto">
          <a:xfrm>
            <a:off x="4494438" y="1551983"/>
            <a:ext cx="4644008" cy="1440160"/>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7" name="Rectangle 5"/>
          <p:cNvSpPr>
            <a:spLocks noChangeArrowheads="1"/>
          </p:cNvSpPr>
          <p:nvPr/>
        </p:nvSpPr>
        <p:spPr bwMode="auto">
          <a:xfrm>
            <a:off x="0" y="1551983"/>
            <a:ext cx="4494440" cy="2741113"/>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4" name="Title 3"/>
          <p:cNvSpPr>
            <a:spLocks noGrp="1"/>
          </p:cNvSpPr>
          <p:nvPr>
            <p:ph type="title"/>
          </p:nvPr>
        </p:nvSpPr>
        <p:spPr/>
        <p:txBody>
          <a:bodyPr/>
          <a:lstStyle/>
          <a:p>
            <a:r>
              <a:rPr lang="en-GB" dirty="0"/>
              <a:t>Vector Addition – Host Program</a:t>
            </a:r>
          </a:p>
        </p:txBody>
      </p:sp>
      <p:sp>
        <p:nvSpPr>
          <p:cNvPr id="11" name="Rectangle 7"/>
          <p:cNvSpPr>
            <a:spLocks noChangeArrowheads="1"/>
          </p:cNvSpPr>
          <p:nvPr/>
        </p:nvSpPr>
        <p:spPr bwMode="auto">
          <a:xfrm>
            <a:off x="0" y="5301208"/>
            <a:ext cx="4499992" cy="1152128"/>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Rectangle 9"/>
          <p:cNvSpPr>
            <a:spLocks noChangeArrowheads="1"/>
          </p:cNvSpPr>
          <p:nvPr/>
        </p:nvSpPr>
        <p:spPr bwMode="auto">
          <a:xfrm>
            <a:off x="0" y="4293096"/>
            <a:ext cx="4494439" cy="1008112"/>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0" name="Text Box 10"/>
          <p:cNvSpPr txBox="1">
            <a:spLocks noChangeArrowheads="1"/>
          </p:cNvSpPr>
          <p:nvPr/>
        </p:nvSpPr>
        <p:spPr bwMode="auto">
          <a:xfrm>
            <a:off x="395536" y="465313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2) Create and build the program</a:t>
            </a:r>
          </a:p>
        </p:txBody>
      </p:sp>
      <p:sp>
        <p:nvSpPr>
          <p:cNvPr id="12" name="Text Box 8"/>
          <p:cNvSpPr txBox="1">
            <a:spLocks noChangeArrowheads="1"/>
          </p:cNvSpPr>
          <p:nvPr/>
        </p:nvSpPr>
        <p:spPr bwMode="auto">
          <a:xfrm>
            <a:off x="395536" y="5733256"/>
            <a:ext cx="3672408"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3) Define memory objects</a:t>
            </a:r>
          </a:p>
        </p:txBody>
      </p:sp>
      <p:sp>
        <p:nvSpPr>
          <p:cNvPr id="14" name="Text Box 14"/>
          <p:cNvSpPr txBox="1">
            <a:spLocks noChangeArrowheads="1"/>
          </p:cNvSpPr>
          <p:nvPr/>
        </p:nvSpPr>
        <p:spPr bwMode="auto">
          <a:xfrm>
            <a:off x="5148064" y="2060848"/>
            <a:ext cx="3413652" cy="369332"/>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4) Create and setup kernel</a:t>
            </a:r>
          </a:p>
        </p:txBody>
      </p:sp>
      <p:sp>
        <p:nvSpPr>
          <p:cNvPr id="15" name="Rectangle 15"/>
          <p:cNvSpPr>
            <a:spLocks noChangeArrowheads="1"/>
          </p:cNvSpPr>
          <p:nvPr/>
        </p:nvSpPr>
        <p:spPr bwMode="auto">
          <a:xfrm>
            <a:off x="4494438" y="2996953"/>
            <a:ext cx="4649562" cy="2304256"/>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6"/>
          <p:cNvSpPr txBox="1">
            <a:spLocks noChangeArrowheads="1"/>
          </p:cNvSpPr>
          <p:nvPr/>
        </p:nvSpPr>
        <p:spPr bwMode="auto">
          <a:xfrm>
            <a:off x="5148064" y="3501008"/>
            <a:ext cx="3384376" cy="1200329"/>
          </a:xfrm>
          <a:prstGeom prst="rect">
            <a:avLst/>
          </a:prstGeom>
          <a:solidFill>
            <a:srgbClr val="FFFFFF"/>
          </a:solidFill>
          <a:ln w="9525">
            <a:noFill/>
            <a:miter lim="800000"/>
            <a:headEnd/>
            <a:tailEnd/>
          </a:ln>
          <a:effec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5) Execute commands:</a:t>
            </a:r>
            <a:b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br>
            <a:r>
              <a:rPr kumimoji="0" lang="en-US" sz="1800" b="1" i="0" u="none" strike="noStrike" kern="0" cap="none" spc="0" normalizeH="0" noProof="0" dirty="0">
                <a:ln>
                  <a:noFill/>
                </a:ln>
                <a:solidFill>
                  <a:srgbClr val="000000"/>
                </a:solidFill>
                <a:uLnTx/>
                <a:uFillTx/>
                <a:latin typeface="+mj-lt"/>
                <a:ea typeface="ヒラギノ角ゴ ProN W3" charset="-128"/>
                <a:cs typeface="Arial"/>
                <a:sym typeface="Myriad Set Text" charset="0"/>
              </a:rPr>
              <a:t>    a) </a:t>
            </a:r>
            <a:r>
              <a:rPr lang="en-US" b="1" kern="0" dirty="0">
                <a:solidFill>
                  <a:srgbClr val="000000"/>
                </a:solidFill>
                <a:latin typeface="+mj-lt"/>
                <a:ea typeface="ヒラギノ角ゴ ProN W3" charset="-128"/>
                <a:cs typeface="Arial"/>
                <a:sym typeface="Myriad Set Text" charset="0"/>
              </a:rPr>
              <a:t>Write buffers to device</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b) Execute the kernel</a:t>
            </a:r>
            <a:br>
              <a:rPr lang="en-US" b="1" kern="0" dirty="0">
                <a:solidFill>
                  <a:srgbClr val="000000"/>
                </a:solidFill>
                <a:latin typeface="+mj-lt"/>
                <a:ea typeface="ヒラギノ角ゴ ProN W3" charset="-128"/>
                <a:cs typeface="Arial"/>
                <a:sym typeface="Myriad Set Text" charset="0"/>
              </a:rPr>
            </a:br>
            <a:r>
              <a:rPr lang="en-US" b="1" kern="0" dirty="0">
                <a:solidFill>
                  <a:srgbClr val="000000"/>
                </a:solidFill>
                <a:latin typeface="+mj-lt"/>
                <a:ea typeface="ヒラギノ角ゴ ProN W3" charset="-128"/>
                <a:cs typeface="Arial"/>
                <a:sym typeface="Myriad Set Text" charset="0"/>
              </a:rPr>
              <a:t>    c) Read buffer back to host</a:t>
            </a:r>
          </a:p>
        </p:txBody>
      </p:sp>
      <p:sp>
        <p:nvSpPr>
          <p:cNvPr id="17" name="TextBox 16"/>
          <p:cNvSpPr txBox="1"/>
          <p:nvPr/>
        </p:nvSpPr>
        <p:spPr>
          <a:xfrm>
            <a:off x="467544" y="6488668"/>
            <a:ext cx="8458904" cy="369332"/>
          </a:xfrm>
          <a:prstGeom prst="rect">
            <a:avLst/>
          </a:prstGeom>
          <a:noFill/>
        </p:spPr>
        <p:txBody>
          <a:bodyPr wrap="none" rtlCol="0">
            <a:spAutoFit/>
          </a:bodyPr>
          <a:lstStyle/>
          <a:p>
            <a:r>
              <a:rPr lang="en-GB" dirty="0">
                <a:latin typeface="+mj-lt"/>
              </a:rPr>
              <a:t>It’s complicated, but most of this is “boilerplate” and the same for most codes.</a:t>
            </a:r>
          </a:p>
        </p:txBody>
      </p:sp>
      <p:sp>
        <p:nvSpPr>
          <p:cNvPr id="8" name="Text Box 6"/>
          <p:cNvSpPr txBox="1">
            <a:spLocks noChangeArrowheads="1"/>
          </p:cNvSpPr>
          <p:nvPr/>
        </p:nvSpPr>
        <p:spPr bwMode="auto">
          <a:xfrm>
            <a:off x="395536" y="2636912"/>
            <a:ext cx="3672408" cy="646331"/>
          </a:xfrm>
          <a:prstGeom prst="rect">
            <a:avLst/>
          </a:prstGeom>
          <a:solidFill>
            <a:srgbClr val="FFFFFF"/>
          </a:solidFill>
          <a:ln w="9525">
            <a:noFill/>
            <a:miter lim="800000"/>
            <a:headEnd/>
            <a:tailEnd/>
          </a:ln>
          <a:effectLst/>
        </p:spPr>
        <p:txBody>
          <a:bodyPr wrap="square">
            <a:spAutoFit/>
          </a:bodyPr>
          <a:lstStyle/>
          <a:p>
            <a:pPr lvl="0" fontAlgn="base">
              <a:spcBef>
                <a:spcPct val="50000"/>
              </a:spcBef>
              <a:spcAft>
                <a:spcPct val="0"/>
              </a:spcAf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1) Define the platform:</a:t>
            </a:r>
            <a:br>
              <a:rPr lang="en-US" b="1" kern="0" noProof="0" dirty="0">
                <a:solidFill>
                  <a:srgbClr val="000000"/>
                </a:solidFill>
                <a:latin typeface="+mj-lt"/>
                <a:ea typeface="ヒラギノ角ゴ ProN W3" charset="-128"/>
                <a:cs typeface="Arial"/>
                <a:sym typeface="Myriad Set Text" charset="0"/>
              </a:rPr>
            </a:br>
            <a:r>
              <a:rPr lang="en-US" b="1" kern="0" noProof="0" dirty="0">
                <a:solidFill>
                  <a:srgbClr val="000000"/>
                </a:solidFill>
                <a:latin typeface="+mj-lt"/>
                <a:ea typeface="ヒラギノ角ゴ ProN W3" charset="-128"/>
                <a:cs typeface="Arial"/>
                <a:sym typeface="Myriad Set Text" charset="0"/>
              </a:rPr>
              <a:t>    </a:t>
            </a:r>
            <a:r>
              <a:rPr lang="en-US" b="1" kern="0" dirty="0">
                <a:solidFill>
                  <a:srgbClr val="000000"/>
                </a:solidFill>
                <a:latin typeface="+mj-lt"/>
                <a:ea typeface="ヒラギノ角ゴ ProN W3" charset="-128"/>
                <a:cs typeface="Arial"/>
                <a:sym typeface="Myriad Set Text" charset="0"/>
              </a:rPr>
              <a:t>Devices + Context + Queues</a:t>
            </a:r>
            <a:endPar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118464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805832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a:bodyPr>
          <a:lstStyle/>
          <a:p>
            <a:r>
              <a:rPr lang="en-GB" dirty="0"/>
              <a:t>Exercise: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Tree>
    <p:extLst>
      <p:ext uri="{BB962C8B-B14F-4D97-AF65-F5344CB8AC3E}">
        <p14:creationId xmlns:p14="http://schemas.microsoft.com/office/powerpoint/2010/main" val="4072277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modifying an OpenCL program</a:t>
            </a:r>
          </a:p>
        </p:txBody>
      </p:sp>
      <p:sp>
        <p:nvSpPr>
          <p:cNvPr id="8" name="Content Placeholder 7"/>
          <p:cNvSpPr>
            <a:spLocks noGrp="1"/>
          </p:cNvSpPr>
          <p:nvPr>
            <p:ph idx="1"/>
          </p:nvPr>
        </p:nvSpPr>
        <p:spPr>
          <a:xfrm>
            <a:off x="179512" y="1127502"/>
            <a:ext cx="8784976" cy="573049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host and kernel code </a:t>
            </a:r>
          </a:p>
          <a:p>
            <a:pPr>
              <a:lnSpc>
                <a:spcPct val="110000"/>
              </a:lnSpc>
            </a:pPr>
            <a:r>
              <a:rPr lang="en-GB" dirty="0">
                <a:solidFill>
                  <a:schemeClr val="accent2"/>
                </a:solidFill>
              </a:rPr>
              <a:t>Procedure: </a:t>
            </a:r>
          </a:p>
          <a:p>
            <a:pPr lvl="1">
              <a:lnSpc>
                <a:spcPct val="110000"/>
              </a:lnSpc>
            </a:pPr>
            <a:r>
              <a:rPr lang="en-GB" dirty="0"/>
              <a:t>Start with a VADD program in C</a:t>
            </a: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cd ~/</a:t>
            </a:r>
            <a:r>
              <a:rPr lang="en-GB" b="1" dirty="0" err="1">
                <a:latin typeface="Courier New" panose="02070309020205020404" pitchFamily="49" charset="0"/>
                <a:cs typeface="Courier New" panose="02070309020205020404" pitchFamily="49" charset="0"/>
              </a:rPr>
              <a:t>opencl</a:t>
            </a:r>
            <a:r>
              <a:rPr lang="en-GB" b="1" dirty="0">
                <a:latin typeface="Courier New" panose="02070309020205020404" pitchFamily="49" charset="0"/>
                <a:cs typeface="Courier New" panose="02070309020205020404" pitchFamily="49" charset="0"/>
              </a:rPr>
              <a:t>-training/exercises/</a:t>
            </a:r>
            <a:r>
              <a:rPr lang="en-GB" b="1" dirty="0" err="1">
                <a:latin typeface="Courier New" panose="02070309020205020404" pitchFamily="49" charset="0"/>
                <a:cs typeface="Courier New" panose="02070309020205020404" pitchFamily="49" charset="0"/>
              </a:rPr>
              <a:t>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b="1" dirty="0">
                <a:latin typeface="Courier New" panose="02070309020205020404" pitchFamily="49" charset="0"/>
                <a:cs typeface="Courier New" panose="02070309020205020404" pitchFamily="49" charset="0"/>
              </a:rPr>
              <a:t>make</a:t>
            </a:r>
          </a:p>
          <a:p>
            <a:pPr marL="1371600" lvl="2" indent="-457200">
              <a:lnSpc>
                <a:spcPct val="110000"/>
              </a:lnSpc>
              <a:buFont typeface="+mj-lt"/>
              <a:buAutoNum type="arabicPeriod"/>
            </a:pPr>
            <a:r>
              <a:rPr lang="en-GB" b="1" dirty="0" err="1">
                <a:latin typeface="Courier New" panose="02070309020205020404" pitchFamily="49" charset="0"/>
                <a:cs typeface="Courier New" panose="02070309020205020404" pitchFamily="49" charset="0"/>
              </a:rPr>
              <a:t>qsub</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submit_vadd</a:t>
            </a:r>
            <a:endParaRPr lang="en-GB" b="1" dirty="0">
              <a:latin typeface="Courier New" panose="02070309020205020404" pitchFamily="49" charset="0"/>
              <a:cs typeface="Courier New" panose="02070309020205020404" pitchFamily="49" charset="0"/>
            </a:endParaRPr>
          </a:p>
          <a:p>
            <a:pPr marL="1371600" lvl="2" indent="-457200">
              <a:lnSpc>
                <a:spcPct val="110000"/>
              </a:lnSpc>
              <a:buFont typeface="+mj-lt"/>
              <a:buAutoNum type="arabicPeriod"/>
            </a:pPr>
            <a:r>
              <a:rPr lang="en-GB" sz="2500" dirty="0"/>
              <a:t>Take a look at the code to see how it works</a:t>
            </a:r>
          </a:p>
          <a:p>
            <a:pPr lvl="1">
              <a:lnSpc>
                <a:spcPct val="110000"/>
              </a:lnSpc>
            </a:pPr>
            <a:r>
              <a:rPr lang="en-GB" dirty="0"/>
              <a:t>Modify </a:t>
            </a:r>
            <a:r>
              <a:rPr lang="en-GB" dirty="0" err="1"/>
              <a:t>vadd.c</a:t>
            </a:r>
            <a:r>
              <a:rPr lang="en-GB" dirty="0"/>
              <a:t> to create additional buffer objects and assign them to vectors defined on the host </a:t>
            </a:r>
          </a:p>
          <a:p>
            <a:pPr lvl="1">
              <a:lnSpc>
                <a:spcPct val="110000"/>
              </a:lnSpc>
            </a:pPr>
            <a:r>
              <a:rPr lang="en-GB" dirty="0"/>
              <a:t>Then chain multiple </a:t>
            </a:r>
            <a:r>
              <a:rPr lang="en-GB" dirty="0" err="1"/>
              <a:t>vadds</a:t>
            </a:r>
            <a:r>
              <a:rPr lang="en-GB" dirty="0"/>
              <a:t>, e.g. C=A+B;  D=C+E;  F=D+G.</a:t>
            </a:r>
          </a:p>
          <a:p>
            <a:pPr lvl="1">
              <a:lnSpc>
                <a:spcPct val="110000"/>
              </a:lnSpc>
            </a:pPr>
            <a:r>
              <a:rPr lang="en-GB" dirty="0"/>
              <a:t>Once this works, change VADD to add 3 vectors together at a time instead of 2, i.e. D=A+B+C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4-operand vector additions produced the correct result</a:t>
            </a:r>
          </a:p>
        </p:txBody>
      </p:sp>
    </p:spTree>
    <p:extLst>
      <p:ext uri="{BB962C8B-B14F-4D97-AF65-F5344CB8AC3E}">
        <p14:creationId xmlns:p14="http://schemas.microsoft.com/office/powerpoint/2010/main" val="676106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40293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verbose</a:t>
            </a:r>
          </a:p>
        </p:txBody>
      </p:sp>
      <p:sp>
        <p:nvSpPr>
          <p:cNvPr id="5" name="Content Placeholder 4"/>
          <p:cNvSpPr>
            <a:spLocks noGrp="1"/>
          </p:cNvSpPr>
          <p:nvPr>
            <p:ph idx="1"/>
          </p:nvPr>
        </p:nvSpPr>
        <p:spPr>
          <a:xfrm>
            <a:off x="457200" y="1600200"/>
            <a:ext cx="8686800"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r>
              <a:rPr lang="en-GB" dirty="0"/>
              <a:t>Most of the host code is the same from one application to the next – the re-use  makes the verbosity a non-issue.</a:t>
            </a:r>
          </a:p>
          <a:p>
            <a:r>
              <a:rPr lang="en-GB" dirty="0"/>
              <a:t>Common API combinations can be packaged into functions, C++ or Python classes, or libraries to make the reuse more convenient.</a:t>
            </a:r>
          </a:p>
          <a:p>
            <a:endParaRPr lang="en-GB" dirty="0"/>
          </a:p>
        </p:txBody>
      </p:sp>
    </p:spTree>
    <p:extLst>
      <p:ext uri="{BB962C8B-B14F-4D97-AF65-F5344CB8AC3E}">
        <p14:creationId xmlns:p14="http://schemas.microsoft.com/office/powerpoint/2010/main" val="749164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dirty="0">
                <a:solidFill>
                  <a:schemeClr val="accent6"/>
                </a:solidFill>
              </a:rPr>
              <a:t>cl.hpp</a:t>
            </a:r>
          </a:p>
          <a:p>
            <a:r>
              <a:rPr lang="en-GB" dirty="0"/>
              <a:t>This interface is dramatically easier to work with</a:t>
            </a:r>
            <a:r>
              <a:rPr lang="en-GB" baseline="30000" dirty="0"/>
              <a:t>1</a:t>
            </a:r>
          </a:p>
          <a:p>
            <a:r>
              <a:rPr lang="en-GB" dirty="0"/>
              <a:t>Key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Tree>
    <p:extLst>
      <p:ext uri="{BB962C8B-B14F-4D97-AF65-F5344CB8AC3E}">
        <p14:creationId xmlns:p14="http://schemas.microsoft.com/office/powerpoint/2010/main" val="2382878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OpenCL C++ API ref card</a:t>
            </a:r>
          </a:p>
        </p:txBody>
      </p:sp>
      <p:sp>
        <p:nvSpPr>
          <p:cNvPr id="3" name="Content Placeholder 2"/>
          <p:cNvSpPr>
            <a:spLocks noGrp="1"/>
          </p:cNvSpPr>
          <p:nvPr>
            <p:ph idx="1"/>
          </p:nvPr>
        </p:nvSpPr>
        <p:spPr>
          <a:xfrm>
            <a:off x="4499992" y="1600200"/>
            <a:ext cx="4392488" cy="4525963"/>
          </a:xfrm>
        </p:spPr>
        <p:txBody>
          <a:bodyPr>
            <a:normAutofit fontScale="85000" lnSpcReduction="10000"/>
          </a:bodyPr>
          <a:lstStyle/>
          <a:p>
            <a:r>
              <a:rPr lang="en-GB" dirty="0"/>
              <a:t>Useful to have the OpenCL C++ reference card to hand</a:t>
            </a:r>
          </a:p>
          <a:p>
            <a:r>
              <a:rPr lang="en-GB" dirty="0"/>
              <a:t>Download it from the Khronos website:</a:t>
            </a:r>
          </a:p>
          <a:p>
            <a:r>
              <a:rPr lang="en-GB" dirty="0">
                <a:hlinkClick r:id="rId2"/>
              </a:rPr>
              <a:t>http://www.khronos.org/files/OpenCLPP12-reference-card.pdf</a:t>
            </a:r>
            <a:r>
              <a:rPr lang="en-GB" dirty="0"/>
              <a:t> </a:t>
            </a:r>
          </a:p>
          <a:p>
            <a:r>
              <a:rPr lang="en-GB" dirty="0" err="1"/>
              <a:t>Doxygen</a:t>
            </a:r>
            <a:r>
              <a:rPr lang="en-GB" dirty="0"/>
              <a:t> available here: </a:t>
            </a:r>
            <a:r>
              <a:rPr lang="en-GB" dirty="0">
                <a:hlinkClick r:id="rId3"/>
              </a:rPr>
              <a:t>http://github.khronos.org/OpenCL-CLHPP/</a:t>
            </a:r>
            <a:endParaRPr lang="en-GB" dirty="0"/>
          </a:p>
        </p:txBody>
      </p:sp>
      <p:pic>
        <p:nvPicPr>
          <p:cNvPr id="4" name="Picture 3"/>
          <p:cNvPicPr>
            <a:picLocks noChangeAspect="1"/>
          </p:cNvPicPr>
          <p:nvPr/>
        </p:nvPicPr>
        <p:blipFill>
          <a:blip r:embed="rId4"/>
          <a:stretch>
            <a:fillRect/>
          </a:stretch>
        </p:blipFill>
        <p:spPr>
          <a:xfrm>
            <a:off x="971600" y="1700808"/>
            <a:ext cx="3168352" cy="4290684"/>
          </a:xfrm>
          <a:prstGeom prst="rect">
            <a:avLst/>
          </a:prstGeom>
        </p:spPr>
      </p:pic>
    </p:spTree>
    <p:extLst>
      <p:ext uri="{BB962C8B-B14F-4D97-AF65-F5344CB8AC3E}">
        <p14:creationId xmlns:p14="http://schemas.microsoft.com/office/powerpoint/2010/main" val="464929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Create a context and queue</a:t>
            </a:r>
          </a:p>
        </p:txBody>
      </p:sp>
      <p:sp>
        <p:nvSpPr>
          <p:cNvPr id="3" name="Content Placeholder 2"/>
          <p:cNvSpPr>
            <a:spLocks noGrp="1"/>
          </p:cNvSpPr>
          <p:nvPr>
            <p:ph idx="1"/>
          </p:nvPr>
        </p:nvSpPr>
        <p:spPr>
          <a:xfrm>
            <a:off x="268013" y="1600200"/>
            <a:ext cx="8655269" cy="4525963"/>
          </a:xfrm>
        </p:spPr>
        <p:txBody>
          <a:bodyPr/>
          <a:lstStyle/>
          <a:p>
            <a:r>
              <a:rPr lang="en-GB" dirty="0"/>
              <a:t>Grab a context using a device type:</a:t>
            </a:r>
          </a:p>
          <a:p>
            <a:pPr marL="457200" lvl="1" indent="0">
              <a:buNone/>
            </a:pPr>
            <a:r>
              <a:rPr lang="en-GB" sz="2400" b="1" dirty="0">
                <a:solidFill>
                  <a:srgbClr val="1F497D"/>
                </a:solidFill>
                <a:latin typeface="Courier"/>
              </a:rPr>
              <a:t>cl::Context </a:t>
            </a:r>
          </a:p>
          <a:p>
            <a:pPr marL="457200" lvl="1" indent="0">
              <a:buNone/>
            </a:pPr>
            <a:r>
              <a:rPr lang="en-GB" sz="2400" b="1" dirty="0">
                <a:solidFill>
                  <a:srgbClr val="1F497D"/>
                </a:solidFill>
                <a:latin typeface="Courier"/>
              </a:rPr>
              <a:t>  context(CL_DEVICE_TYPE_DEFAULT);</a:t>
            </a:r>
          </a:p>
          <a:p>
            <a:pPr marL="457200" lvl="1" indent="0">
              <a:buNone/>
            </a:pPr>
            <a:endParaRPr lang="en-GB" b="1" dirty="0">
              <a:latin typeface="Courier"/>
            </a:endParaRPr>
          </a:p>
          <a:p>
            <a:r>
              <a:rPr lang="en-GB" dirty="0"/>
              <a:t>Create a command queue for the first device in the context:</a:t>
            </a:r>
          </a:p>
          <a:p>
            <a:pPr marL="457200" lvl="1" indent="0">
              <a:buNone/>
            </a:pPr>
            <a:r>
              <a:rPr lang="en-GB" b="1" dirty="0">
                <a:solidFill>
                  <a:srgbClr val="1F497D"/>
                </a:solidFill>
                <a:latin typeface="Courier"/>
              </a:rPr>
              <a:t>cl::</a:t>
            </a:r>
            <a:r>
              <a:rPr lang="en-GB" b="1" dirty="0" err="1">
                <a:solidFill>
                  <a:srgbClr val="1F497D"/>
                </a:solidFill>
                <a:latin typeface="Courier"/>
              </a:rPr>
              <a:t>CommandQueue</a:t>
            </a:r>
            <a:r>
              <a:rPr lang="en-GB" b="1" dirty="0">
                <a:solidFill>
                  <a:srgbClr val="1F497D"/>
                </a:solidFill>
                <a:latin typeface="Courier"/>
              </a:rPr>
              <a:t> queue(context);</a:t>
            </a:r>
          </a:p>
        </p:txBody>
      </p:sp>
    </p:spTree>
    <p:extLst>
      <p:ext uri="{BB962C8B-B14F-4D97-AF65-F5344CB8AC3E}">
        <p14:creationId xmlns:p14="http://schemas.microsoft.com/office/powerpoint/2010/main" val="171798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Create and Build the program</a:t>
            </a:r>
          </a:p>
        </p:txBody>
      </p:sp>
      <p:sp>
        <p:nvSpPr>
          <p:cNvPr id="3" name="Content Placeholder 2"/>
          <p:cNvSpPr>
            <a:spLocks noGrp="1"/>
          </p:cNvSpPr>
          <p:nvPr>
            <p:ph idx="1"/>
          </p:nvPr>
        </p:nvSpPr>
        <p:spPr/>
        <p:txBody>
          <a:bodyPr>
            <a:noAutofit/>
          </a:bodyPr>
          <a:lstStyle/>
          <a:p>
            <a:r>
              <a:rPr lang="en-GB" sz="2400" dirty="0"/>
              <a:t>Define source code for the kernel-program either as a string literal (great for toy programs) or read it from a file (for real applications).</a:t>
            </a:r>
            <a:endParaRPr lang="en-GB" sz="2000" dirty="0"/>
          </a:p>
          <a:p>
            <a:endParaRPr lang="en-GB" sz="2400" dirty="0"/>
          </a:p>
          <a:p>
            <a:r>
              <a:rPr lang="en-GB" sz="2400" dirty="0"/>
              <a:t>Create the </a:t>
            </a:r>
            <a:r>
              <a:rPr lang="en-GB" sz="2400" b="1" dirty="0">
                <a:solidFill>
                  <a:srgbClr val="C00000"/>
                </a:solidFill>
              </a:rPr>
              <a:t>program object and compile </a:t>
            </a:r>
            <a:r>
              <a:rPr lang="en-GB" sz="2400" dirty="0"/>
              <a:t>to create a “dynamic library” from which specific kernels can be pulled:</a:t>
            </a:r>
          </a:p>
          <a:p>
            <a:endParaRPr lang="en-GB" sz="2400" dirty="0"/>
          </a:p>
          <a:p>
            <a:pPr marL="457200" lvl="1" indent="0">
              <a:buNone/>
            </a:pPr>
            <a:endParaRPr lang="en-GB" sz="2400" b="1" i="1" dirty="0">
              <a:solidFill>
                <a:srgbClr val="1F497D"/>
              </a:solidFill>
              <a:latin typeface="Courier"/>
            </a:endParaRPr>
          </a:p>
          <a:p>
            <a:pPr marL="457200" lvl="1" indent="0">
              <a:buNone/>
            </a:pPr>
            <a:r>
              <a:rPr lang="en-GB" sz="2000" b="1" dirty="0">
                <a:solidFill>
                  <a:srgbClr val="1F497D"/>
                </a:solidFill>
                <a:latin typeface="Courier"/>
              </a:rPr>
              <a:t>cl::Program program(context, </a:t>
            </a:r>
            <a:r>
              <a:rPr lang="en-GB" sz="2000" b="1" dirty="0" err="1">
                <a:solidFill>
                  <a:srgbClr val="1F497D"/>
                </a:solidFill>
                <a:latin typeface="Courier"/>
              </a:rPr>
              <a:t>KernelSource</a:t>
            </a:r>
            <a:r>
              <a:rPr lang="en-GB" sz="2000" b="1" dirty="0">
                <a:solidFill>
                  <a:srgbClr val="1F497D"/>
                </a:solidFill>
                <a:latin typeface="Courier"/>
              </a:rPr>
              <a:t>, true);</a:t>
            </a:r>
          </a:p>
        </p:txBody>
      </p:sp>
      <p:sp>
        <p:nvSpPr>
          <p:cNvPr id="4" name="Oval 3"/>
          <p:cNvSpPr/>
          <p:nvPr/>
        </p:nvSpPr>
        <p:spPr>
          <a:xfrm>
            <a:off x="7452320" y="5157192"/>
            <a:ext cx="914400" cy="6621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067944" y="4335517"/>
            <a:ext cx="4192461" cy="707886"/>
          </a:xfrm>
          <a:prstGeom prst="rect">
            <a:avLst/>
          </a:prstGeom>
          <a:noFill/>
          <a:ln>
            <a:solidFill>
              <a:srgbClr val="C00000"/>
            </a:solidFill>
          </a:ln>
        </p:spPr>
        <p:txBody>
          <a:bodyPr wrap="square" rtlCol="0">
            <a:spAutoFit/>
          </a:bodyPr>
          <a:lstStyle/>
          <a:p>
            <a:pPr algn="ctr"/>
            <a:r>
              <a:rPr lang="en-US" sz="2000" dirty="0"/>
              <a:t>“true” tells </a:t>
            </a:r>
            <a:r>
              <a:rPr lang="en-US" sz="2000" dirty="0" err="1"/>
              <a:t>OpenCL</a:t>
            </a:r>
            <a:r>
              <a:rPr lang="en-US" sz="2000" dirty="0"/>
              <a:t> to build (compile/link) the program object</a:t>
            </a:r>
          </a:p>
        </p:txBody>
      </p:sp>
      <p:cxnSp>
        <p:nvCxnSpPr>
          <p:cNvPr id="7" name="Straight Arrow Connector 6"/>
          <p:cNvCxnSpPr>
            <a:stCxn id="5" idx="2"/>
            <a:endCxn id="4" idx="1"/>
          </p:cNvCxnSpPr>
          <p:nvPr/>
        </p:nvCxnSpPr>
        <p:spPr>
          <a:xfrm>
            <a:off x="6164175" y="5043403"/>
            <a:ext cx="1422056" cy="21075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497" y="5938344"/>
            <a:ext cx="7883927" cy="707886"/>
          </a:xfrm>
          <a:prstGeom prst="rect">
            <a:avLst/>
          </a:prstGeom>
          <a:noFill/>
          <a:ln>
            <a:solidFill>
              <a:srgbClr val="C00000"/>
            </a:solidFill>
          </a:ln>
        </p:spPr>
        <p:txBody>
          <a:bodyPr wrap="square" rtlCol="0">
            <a:spAutoFit/>
          </a:bodyPr>
          <a:lstStyle/>
          <a:p>
            <a:pPr algn="ctr"/>
            <a:r>
              <a:rPr lang="en-US" sz="2000" dirty="0" err="1"/>
              <a:t>KernelSource</a:t>
            </a:r>
            <a:r>
              <a:rPr lang="en-US" sz="2000" dirty="0"/>
              <a:t> is a string … either statically set in the host program or returned from a function that loads the kernel code from a file.</a:t>
            </a:r>
          </a:p>
        </p:txBody>
      </p:sp>
      <p:cxnSp>
        <p:nvCxnSpPr>
          <p:cNvPr id="14" name="Straight Arrow Connector 13"/>
          <p:cNvCxnSpPr>
            <a:stCxn id="13" idx="0"/>
          </p:cNvCxnSpPr>
          <p:nvPr/>
        </p:nvCxnSpPr>
        <p:spPr>
          <a:xfrm flipV="1">
            <a:off x="4446461" y="5652202"/>
            <a:ext cx="1640295" cy="28614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a:t>
            </a:r>
          </a:p>
        </p:txBody>
      </p:sp>
      <p:sp>
        <p:nvSpPr>
          <p:cNvPr id="3" name="Content Placeholder 2"/>
          <p:cNvSpPr>
            <a:spLocks noGrp="1"/>
          </p:cNvSpPr>
          <p:nvPr>
            <p:ph idx="1"/>
          </p:nvPr>
        </p:nvSpPr>
        <p:spPr>
          <a:xfrm>
            <a:off x="141890" y="1024754"/>
            <a:ext cx="9002109" cy="5833245"/>
          </a:xfrm>
        </p:spPr>
        <p:txBody>
          <a:bodyPr>
            <a:normAutofit/>
          </a:bodyPr>
          <a:lstStyle/>
          <a:p>
            <a:r>
              <a:rPr lang="en-US" sz="2000" dirty="0"/>
              <a:t>For most real programs we will want to catch and report kernel compilation errors. To do this, we add an additional catch clause:</a:t>
            </a:r>
          </a:p>
          <a:p>
            <a:pPr marL="1314450" lvl="3" indent="0">
              <a:buNone/>
            </a:pPr>
            <a:endParaRPr lang="en-US" sz="1600" dirty="0"/>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BuildError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Recover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compiler</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messages</a:t>
            </a:r>
            <a:r>
              <a:rPr lang="pt-BR" sz="2000" b="1" dirty="0">
                <a:solidFill>
                  <a:srgbClr val="0000FF"/>
                </a:solidFill>
                <a:latin typeface="Courier New"/>
                <a:cs typeface="Courier New"/>
              </a:rPr>
              <a:t> for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endParaRPr lang="pt-BR" sz="2000" b="1" dirty="0">
              <a:solidFill>
                <a:srgbClr val="0000FF"/>
              </a:solidFill>
              <a:latin typeface="Courier New"/>
              <a:cs typeface="Courier New"/>
            </a:endParaRPr>
          </a:p>
          <a:p>
            <a:pPr marL="457200" lvl="1" indent="0">
              <a:buNone/>
            </a:pPr>
            <a:r>
              <a:rPr lang="pt-BR" sz="2000" b="1" dirty="0">
                <a:solidFill>
                  <a:srgbClr val="0000FF"/>
                </a:solidFill>
                <a:latin typeface="Courier New"/>
                <a:cs typeface="Courier New"/>
              </a:rPr>
              <a:t>   // .</a:t>
            </a:r>
            <a:r>
              <a:rPr lang="pt-BR" sz="2000" b="1" dirty="0" err="1">
                <a:solidFill>
                  <a:srgbClr val="0000FF"/>
                </a:solidFill>
                <a:latin typeface="Courier New"/>
                <a:cs typeface="Courier New"/>
              </a:rPr>
              <a:t>first</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device</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second</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is</a:t>
            </a:r>
            <a:r>
              <a:rPr lang="pt-BR" sz="2000" b="1" dirty="0">
                <a:solidFill>
                  <a:srgbClr val="0000FF"/>
                </a:solidFill>
                <a:latin typeface="Courier New"/>
                <a:cs typeface="Courier New"/>
              </a:rPr>
              <a:t> </a:t>
            </a:r>
            <a:r>
              <a:rPr lang="pt-BR" sz="2000" b="1" dirty="0" err="1">
                <a:solidFill>
                  <a:srgbClr val="0000FF"/>
                </a:solidFill>
                <a:latin typeface="Courier New"/>
                <a:cs typeface="Courier New"/>
              </a:rPr>
              <a:t>the</a:t>
            </a:r>
            <a:r>
              <a:rPr lang="pt-BR" sz="2000" b="1" dirty="0">
                <a:solidFill>
                  <a:srgbClr val="0000FF"/>
                </a:solidFill>
                <a:latin typeface="Courier New"/>
                <a:cs typeface="Courier New"/>
              </a:rPr>
              <a:t> log</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string</a:t>
            </a:r>
            <a:r>
              <a:rPr lang="pt-BR" sz="2000" b="1" dirty="0">
                <a:solidFill>
                  <a:srgbClr val="C00000"/>
                </a:solidFill>
                <a:latin typeface="Courier New"/>
                <a:cs typeface="Courier New"/>
              </a:rPr>
              <a:t> log = </a:t>
            </a:r>
            <a:r>
              <a:rPr lang="pt-BR" sz="2000" b="1" dirty="0" err="1">
                <a:solidFill>
                  <a:srgbClr val="C00000"/>
                </a:solidFill>
                <a:latin typeface="Courier New"/>
                <a:cs typeface="Courier New"/>
              </a:rPr>
              <a:t>error.getBuildLog</a:t>
            </a:r>
            <a:r>
              <a:rPr lang="pt-BR" sz="2000" b="1" dirty="0">
                <a:solidFill>
                  <a:srgbClr val="C00000"/>
                </a:solidFill>
                <a:latin typeface="Courier New"/>
                <a:cs typeface="Courier New"/>
              </a:rPr>
              <a:t>()[0].</a:t>
            </a:r>
            <a:r>
              <a:rPr lang="pt-BR" sz="2000" b="1" dirty="0" err="1">
                <a:solidFill>
                  <a:srgbClr val="C00000"/>
                </a:solidFill>
                <a:latin typeface="Courier New"/>
                <a:cs typeface="Courier New"/>
              </a:rPr>
              <a:t>second</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cerr</a:t>
            </a:r>
            <a:r>
              <a:rPr lang="pt-BR" sz="2000" b="1" dirty="0">
                <a:solidFill>
                  <a:srgbClr val="C00000"/>
                </a:solidFill>
                <a:latin typeface="Courier New"/>
                <a:cs typeface="Courier New"/>
              </a:rPr>
              <a:t> &lt;&lt; </a:t>
            </a:r>
            <a:r>
              <a:rPr lang="pt-BR" sz="2000" b="1" dirty="0">
                <a:solidFill>
                  <a:srgbClr val="C00000"/>
                </a:solidFill>
              </a:rPr>
              <a:t>"</a:t>
            </a:r>
            <a:r>
              <a:rPr lang="pt-BR" sz="2000" b="1" dirty="0">
                <a:solidFill>
                  <a:srgbClr val="C00000"/>
                </a:solidFill>
                <a:latin typeface="Courier New"/>
                <a:cs typeface="Courier New"/>
              </a:rPr>
              <a:t>Build </a:t>
            </a:r>
            <a:r>
              <a:rPr lang="pt-BR" sz="2000" b="1" dirty="0" err="1">
                <a:solidFill>
                  <a:srgbClr val="C00000"/>
                </a:solidFill>
                <a:latin typeface="Courier New"/>
                <a:cs typeface="Courier New"/>
              </a:rPr>
              <a:t>failed</a:t>
            </a:r>
            <a:r>
              <a:rPr lang="pt-BR" sz="2000" b="1" dirty="0">
                <a:solidFill>
                  <a:srgbClr val="C00000"/>
                </a:solidFill>
                <a:latin typeface="Courier New"/>
                <a:cs typeface="Courier New"/>
              </a:rPr>
              <a:t>:</a:t>
            </a:r>
            <a:r>
              <a:rPr lang="pt-BR" sz="2000" b="1" dirty="0">
                <a:solidFill>
                  <a:srgbClr val="C00000"/>
                </a:solidFill>
              </a:rPr>
              <a:t>"</a:t>
            </a: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endParaRPr lang="pt-BR" sz="2000" b="1" dirty="0">
              <a:solidFill>
                <a:srgbClr val="C00000"/>
              </a:solidFill>
              <a:latin typeface="Courier New"/>
              <a:cs typeface="Courier New"/>
            </a:endParaRPr>
          </a:p>
          <a:p>
            <a:pPr marL="457200" lvl="1" indent="0">
              <a:buNone/>
            </a:pPr>
            <a:r>
              <a:rPr lang="pt-BR" sz="2000" b="1" dirty="0">
                <a:solidFill>
                  <a:srgbClr val="C00000"/>
                </a:solidFill>
                <a:latin typeface="Courier New"/>
                <a:cs typeface="Courier New"/>
              </a:rPr>
              <a:t>             &lt;&lt; log</a:t>
            </a:r>
          </a:p>
          <a:p>
            <a:pPr marL="457200" lvl="1" indent="0">
              <a:buNone/>
            </a:pPr>
            <a:r>
              <a:rPr lang="pt-BR" sz="2000" b="1" dirty="0">
                <a:solidFill>
                  <a:srgbClr val="C00000"/>
                </a:solidFill>
                <a:latin typeface="Courier New"/>
                <a:cs typeface="Courier New"/>
              </a:rPr>
              <a:t>             &lt;&lt; </a:t>
            </a:r>
            <a:r>
              <a:rPr lang="pt-BR" sz="2000" b="1" dirty="0" err="1">
                <a:solidFill>
                  <a:srgbClr val="C00000"/>
                </a:solidFill>
                <a:latin typeface="Courier New"/>
                <a:cs typeface="Courier New"/>
              </a:rPr>
              <a:t>std</a:t>
            </a:r>
            <a:r>
              <a:rPr lang="pt-BR" sz="2000" b="1" dirty="0">
                <a:solidFill>
                  <a:srgbClr val="C00000"/>
                </a:solidFill>
                <a:latin typeface="Courier New"/>
                <a:cs typeface="Courier New"/>
              </a:rPr>
              <a:t>::</a:t>
            </a:r>
            <a:r>
              <a:rPr lang="pt-BR" sz="2000" b="1" dirty="0" err="1">
                <a:solidFill>
                  <a:srgbClr val="C00000"/>
                </a:solidFill>
                <a:latin typeface="Courier New"/>
                <a:cs typeface="Courier New"/>
              </a:rPr>
              <a:t>endl</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catch (cl::</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 </a:t>
            </a:r>
            <a:r>
              <a:rPr lang="pt-BR" sz="2000" b="1" dirty="0" err="1">
                <a:solidFill>
                  <a:srgbClr val="C00000"/>
                </a:solidFill>
                <a:latin typeface="Courier New"/>
                <a:cs typeface="Courier New"/>
              </a:rPr>
              <a:t>error</a:t>
            </a: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a:t>
            </a:r>
          </a:p>
          <a:p>
            <a:pPr marL="457200" lvl="1" indent="0">
              <a:buNone/>
            </a:pPr>
            <a:r>
              <a:rPr lang="pt-BR" sz="2000" b="1" dirty="0">
                <a:solidFill>
                  <a:srgbClr val="C00000"/>
                </a:solidFill>
                <a:latin typeface="Courier New"/>
                <a:cs typeface="Courier New"/>
              </a:rPr>
              <a:t>  ...</a:t>
            </a:r>
          </a:p>
          <a:p>
            <a:pPr marL="457200" lvl="1" indent="0">
              <a:buNone/>
            </a:pPr>
            <a:r>
              <a:rPr lang="pt-BR" sz="2000" b="1" dirty="0">
                <a:solidFill>
                  <a:srgbClr val="C00000"/>
                </a:solidFill>
                <a:latin typeface="Courier New"/>
                <a:cs typeface="Courier New"/>
              </a:rPr>
              <a:t>}</a:t>
            </a:r>
            <a:endParaRPr lang="en-US" sz="2000" b="1" dirty="0">
              <a:solidFill>
                <a:srgbClr val="C00000"/>
              </a:solidFill>
              <a:latin typeface="Courier New"/>
              <a:cs typeface="Courier New"/>
            </a:endParaRPr>
          </a:p>
        </p:txBody>
      </p:sp>
    </p:spTree>
    <p:extLst>
      <p:ext uri="{BB962C8B-B14F-4D97-AF65-F5344CB8AC3E}">
        <p14:creationId xmlns:p14="http://schemas.microsoft.com/office/powerpoint/2010/main" val="144457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(1/2)</a:t>
            </a:r>
          </a:p>
        </p:txBody>
      </p:sp>
      <p:sp>
        <p:nvSpPr>
          <p:cNvPr id="3" name="Content Placeholder 2"/>
          <p:cNvSpPr>
            <a:spLocks noGrp="1"/>
          </p:cNvSpPr>
          <p:nvPr>
            <p:ph idx="1"/>
          </p:nvPr>
        </p:nvSpPr>
        <p:spPr>
          <a:xfrm>
            <a:off x="141890" y="1024754"/>
            <a:ext cx="9002109" cy="5833245"/>
          </a:xfrm>
        </p:spPr>
        <p:txBody>
          <a:bodyPr>
            <a:normAutofit fontScale="85000" lnSpcReduction="20000"/>
          </a:bodyPr>
          <a:lstStyle/>
          <a:p>
            <a:r>
              <a:rPr lang="en-US" sz="2000" dirty="0"/>
              <a:t>For most real programs we will want to catch and report kernel compilation errors. To do this, we need to use an explicit build step:</a:t>
            </a:r>
          </a:p>
          <a:p>
            <a:endParaRPr lang="en-US" sz="2000" dirty="0"/>
          </a:p>
          <a:p>
            <a:pPr marL="971550" lvl="1" indent="-514350">
              <a:buFont typeface="+mj-lt"/>
              <a:buAutoNum type="arabicPeriod"/>
            </a:pPr>
            <a:r>
              <a:rPr lang="en-US" sz="2000" dirty="0"/>
              <a:t>Do NOT build the program with the constructor (i.e. do not set the last argument in the program constructor to </a:t>
            </a:r>
            <a:r>
              <a:rPr lang="en-US" sz="2000" b="1" dirty="0"/>
              <a:t>true</a:t>
            </a:r>
            <a:r>
              <a:rPr lang="en-US" sz="2000" dirty="0"/>
              <a:t>). Instead, use:</a:t>
            </a:r>
          </a:p>
          <a:p>
            <a:pPr marL="1314450" lvl="3" indent="0">
              <a:buNone/>
            </a:pPr>
            <a:r>
              <a:rPr lang="pt-BR" b="1" dirty="0">
                <a:solidFill>
                  <a:srgbClr val="C00000"/>
                </a:solidFill>
              </a:rPr>
              <a:t>cl::Program program(context, util::loadProgram("</a:t>
            </a:r>
            <a:r>
              <a:rPr lang="pt-BR" b="1" dirty="0" err="1">
                <a:solidFill>
                  <a:srgbClr val="C00000"/>
                </a:solidFill>
              </a:rPr>
              <a:t>matmul.cl</a:t>
            </a:r>
            <a:r>
              <a:rPr lang="pt-BR" b="1" dirty="0">
                <a:solidFill>
                  <a:srgbClr val="C00000"/>
                </a:solidFill>
              </a:rPr>
              <a:t>"));</a:t>
            </a:r>
          </a:p>
          <a:p>
            <a:pPr marL="1314450" lvl="3" indent="0">
              <a:buNone/>
            </a:pPr>
            <a:endParaRPr lang="en-US" dirty="0">
              <a:solidFill>
                <a:srgbClr val="C00000"/>
              </a:solidFill>
            </a:endParaRPr>
          </a:p>
          <a:p>
            <a:pPr marL="971550" lvl="1" indent="-514350">
              <a:buFont typeface="+mj-lt"/>
              <a:buAutoNum type="arabicPeriod"/>
            </a:pPr>
            <a:r>
              <a:rPr lang="en-US" sz="2000" dirty="0"/>
              <a:t>Explicitly build the program within a try block to catch the error exception:</a:t>
            </a:r>
          </a:p>
          <a:p>
            <a:pPr marL="971550" lvl="1" indent="-514350">
              <a:buFont typeface="+mj-lt"/>
              <a:buAutoNum type="arabicPeriod"/>
            </a:pPr>
            <a:endParaRPr lang="en-US" sz="2000" dirty="0"/>
          </a:p>
          <a:p>
            <a:pPr marL="1314450" lvl="3" indent="0">
              <a:buNone/>
            </a:pPr>
            <a:r>
              <a:rPr lang="pt-BR" sz="1900" b="1" dirty="0">
                <a:solidFill>
                  <a:srgbClr val="C00000"/>
                </a:solidFill>
              </a:rPr>
              <a:t> try</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program.build</a:t>
            </a:r>
            <a:r>
              <a:rPr lang="pt-BR" sz="1900" b="1" dirty="0">
                <a:solidFill>
                  <a:srgbClr val="C00000"/>
                </a:solidFill>
              </a:rPr>
              <a:t>();</a:t>
            </a:r>
          </a:p>
          <a:p>
            <a:pPr marL="1314450" lvl="3" indent="0">
              <a:buNone/>
            </a:pPr>
            <a:r>
              <a:rPr lang="pt-BR" sz="1900" b="1" dirty="0">
                <a:solidFill>
                  <a:srgbClr val="C00000"/>
                </a:solidFill>
              </a:rPr>
              <a:t> }</a:t>
            </a:r>
          </a:p>
          <a:p>
            <a:pPr marL="1314450" lvl="3" indent="0">
              <a:buNone/>
            </a:pPr>
            <a:r>
              <a:rPr lang="pt-BR" sz="1900" b="1" dirty="0">
                <a:solidFill>
                  <a:srgbClr val="C00000"/>
                </a:solidFill>
              </a:rPr>
              <a:t> catch (cl::Error error)</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 If it was a build error then show the error</a:t>
            </a:r>
          </a:p>
          <a:p>
            <a:pPr marL="1314450" lvl="3" indent="0">
              <a:buNone/>
            </a:pPr>
            <a:r>
              <a:rPr lang="pt-BR" sz="1900" b="1" dirty="0">
                <a:solidFill>
                  <a:srgbClr val="C00000"/>
                </a:solidFill>
              </a:rPr>
              <a:t>     if (error.err() == CL_BUILD_PROGRAM_FAILURE)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a:solidFill>
                  <a:srgbClr val="0000FF"/>
                </a:solidFill>
              </a:rPr>
              <a:t>// </a:t>
            </a:r>
            <a:r>
              <a:rPr lang="pt-BR" sz="1900" b="1" dirty="0" err="1">
                <a:solidFill>
                  <a:srgbClr val="0000FF"/>
                </a:solidFill>
              </a:rPr>
              <a:t>Recover</a:t>
            </a:r>
            <a:r>
              <a:rPr lang="pt-BR" sz="1900" b="1" dirty="0">
                <a:solidFill>
                  <a:srgbClr val="0000FF"/>
                </a:solidFill>
              </a:rPr>
              <a:t> compiler message (see the next slide)</a:t>
            </a:r>
          </a:p>
          <a:p>
            <a:pPr marL="1314450" lvl="3" indent="0">
              <a:buNone/>
            </a:pPr>
            <a:r>
              <a:rPr lang="pt-BR" sz="1900" b="1" dirty="0">
                <a:solidFill>
                  <a:srgbClr val="C00000"/>
                </a:solidFill>
              </a:rPr>
              <a:t>     }</a:t>
            </a:r>
          </a:p>
          <a:p>
            <a:pPr marL="1314450" lvl="3" indent="0">
              <a:buNone/>
            </a:pPr>
            <a:r>
              <a:rPr lang="pt-BR" sz="1900" b="1" dirty="0">
                <a:solidFill>
                  <a:srgbClr val="C00000"/>
                </a:solidFill>
              </a:rPr>
              <a:t>     </a:t>
            </a:r>
            <a:r>
              <a:rPr lang="pt-BR" sz="1900" b="1" dirty="0" err="1">
                <a:solidFill>
                  <a:srgbClr val="C00000"/>
                </a:solidFill>
              </a:rPr>
              <a:t>throw</a:t>
            </a:r>
            <a:r>
              <a:rPr lang="pt-BR" sz="1900" b="1" dirty="0">
                <a:solidFill>
                  <a:srgbClr val="C00000"/>
                </a:solidFill>
              </a:rPr>
              <a:t> error;</a:t>
            </a:r>
          </a:p>
          <a:p>
            <a:pPr marL="1314450" lvl="3" indent="0">
              <a:buNone/>
            </a:pPr>
            <a:r>
              <a:rPr lang="pt-BR" sz="1900" b="1" dirty="0">
                <a:solidFill>
                  <a:srgbClr val="C00000"/>
                </a:solidFill>
              </a:rPr>
              <a:t> }</a:t>
            </a:r>
            <a:endParaRPr lang="en-US" sz="1900" b="1" dirty="0">
              <a:solidFill>
                <a:srgbClr val="C00000"/>
              </a:solidFill>
            </a:endParaRPr>
          </a:p>
        </p:txBody>
      </p:sp>
    </p:spTree>
    <p:extLst>
      <p:ext uri="{BB962C8B-B14F-4D97-AF65-F5344CB8AC3E}">
        <p14:creationId xmlns:p14="http://schemas.microsoft.com/office/powerpoint/2010/main" val="340357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on Windows</a:t>
            </a:r>
          </a:p>
        </p:txBody>
      </p:sp>
      <p:sp>
        <p:nvSpPr>
          <p:cNvPr id="3" name="Content Placeholder 2"/>
          <p:cNvSpPr>
            <a:spLocks noGrp="1"/>
          </p:cNvSpPr>
          <p:nvPr>
            <p:ph idx="1"/>
          </p:nvPr>
        </p:nvSpPr>
        <p:spPr/>
        <p:txBody>
          <a:bodyPr>
            <a:normAutofit fontScale="85000" lnSpcReduction="10000"/>
          </a:bodyPr>
          <a:lstStyle/>
          <a:p>
            <a:r>
              <a:rPr lang="en-GB" dirty="0"/>
              <a:t>The AMD/NVIDIA GPU drivers come with the required runtime libraries</a:t>
            </a:r>
          </a:p>
          <a:p>
            <a:r>
              <a:rPr lang="en-GB" dirty="0"/>
              <a:t>Intel runtime for CPU/GPU must be </a:t>
            </a:r>
            <a:r>
              <a:rPr lang="en-GB" dirty="0">
                <a:hlinkClick r:id="rId2"/>
              </a:rPr>
              <a:t>downloaded</a:t>
            </a:r>
            <a:endParaRPr lang="en-GB" dirty="0"/>
          </a:p>
          <a:p>
            <a:r>
              <a:rPr lang="en-GB" dirty="0"/>
              <a:t>The vendor SDKs provide the development headers and libraries: </a:t>
            </a:r>
          </a:p>
          <a:p>
            <a:pPr lvl="1"/>
            <a:r>
              <a:rPr lang="en-GB" dirty="0">
                <a:hlinkClick r:id="rId3"/>
              </a:rPr>
              <a:t>AMD APP SDK</a:t>
            </a:r>
            <a:endParaRPr lang="en-GB" dirty="0"/>
          </a:p>
          <a:p>
            <a:pPr lvl="1"/>
            <a:r>
              <a:rPr lang="en-GB" dirty="0">
                <a:hlinkClick r:id="rId4"/>
              </a:rPr>
              <a:t>Intel INDE (Starter Edition)</a:t>
            </a:r>
            <a:endParaRPr lang="en-GB" dirty="0"/>
          </a:p>
          <a:p>
            <a:pPr lvl="1"/>
            <a:r>
              <a:rPr lang="en-GB" dirty="0">
                <a:hlinkClick r:id="rId5" action="ppaction://hlinkfile"/>
              </a:rPr>
              <a:t>NVIDIA CUDA SDK</a:t>
            </a:r>
            <a:endParaRPr lang="en-GB" dirty="0"/>
          </a:p>
          <a:p>
            <a:r>
              <a:rPr lang="en-GB" dirty="0"/>
              <a:t>Or you can download the headers and source code for the OpenCL library (ICD loader) </a:t>
            </a:r>
            <a:r>
              <a:rPr lang="en-GB" dirty="0">
                <a:hlinkClick r:id="rId6"/>
              </a:rPr>
              <a:t>directly from Khronos</a:t>
            </a:r>
            <a:endParaRPr lang="en-GB" dirty="0"/>
          </a:p>
        </p:txBody>
      </p:sp>
    </p:spTree>
    <p:extLst>
      <p:ext uri="{BB962C8B-B14F-4D97-AF65-F5344CB8AC3E}">
        <p14:creationId xmlns:p14="http://schemas.microsoft.com/office/powerpoint/2010/main" val="345949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53916"/>
            <a:ext cx="8229600" cy="1143000"/>
          </a:xfrm>
        </p:spPr>
        <p:txBody>
          <a:bodyPr>
            <a:normAutofit/>
          </a:bodyPr>
          <a:lstStyle/>
          <a:p>
            <a:r>
              <a:rPr lang="en-US" sz="4000" dirty="0"/>
              <a:t>Compiler error messages (2/2)</a:t>
            </a:r>
          </a:p>
        </p:txBody>
      </p:sp>
      <p:sp>
        <p:nvSpPr>
          <p:cNvPr id="3" name="Content Placeholder 2"/>
          <p:cNvSpPr>
            <a:spLocks noGrp="1"/>
          </p:cNvSpPr>
          <p:nvPr>
            <p:ph idx="1"/>
          </p:nvPr>
        </p:nvSpPr>
        <p:spPr>
          <a:xfrm>
            <a:off x="125323" y="1196752"/>
            <a:ext cx="9002109" cy="5486404"/>
          </a:xfrm>
        </p:spPr>
        <p:txBody>
          <a:bodyPr>
            <a:normAutofit lnSpcReduction="10000"/>
          </a:bodyPr>
          <a:lstStyle/>
          <a:p>
            <a:r>
              <a:rPr lang="en-US" sz="2400" dirty="0"/>
              <a:t>Compiled code is associated with a specific device … so we need a handle to reference the device</a:t>
            </a:r>
          </a:p>
          <a:p>
            <a:pPr marL="57150" indent="0">
              <a:buNone/>
            </a:pPr>
            <a:r>
              <a:rPr lang="pt-BR" sz="2400" b="1" dirty="0">
                <a:solidFill>
                  <a:srgbClr val="C00000"/>
                </a:solidFill>
              </a:rPr>
              <a:t>       std::vector&lt;cl::Device&gt; devices;</a:t>
            </a:r>
          </a:p>
          <a:p>
            <a:pPr marL="57150" indent="0">
              <a:buNone/>
            </a:pPr>
            <a:r>
              <a:rPr lang="pt-BR" sz="2400" b="1" dirty="0">
                <a:solidFill>
                  <a:srgbClr val="C00000"/>
                </a:solidFill>
              </a:rPr>
              <a:t>       devices = context.getInfo&lt;CL_CONTEXT_DEVICES&gt;();</a:t>
            </a:r>
          </a:p>
          <a:p>
            <a:pPr marL="57150" indent="0">
              <a:buNone/>
            </a:pPr>
            <a:endParaRPr lang="en-US" sz="2400" dirty="0"/>
          </a:p>
          <a:p>
            <a:r>
              <a:rPr lang="en-US" sz="2400" dirty="0"/>
              <a:t>In our programming, we’ve been using the default device which is the first one (devices[0]).</a:t>
            </a:r>
          </a:p>
          <a:p>
            <a:endParaRPr lang="en-US" sz="2400" dirty="0"/>
          </a:p>
          <a:p>
            <a:r>
              <a:rPr lang="en-US" sz="2400" dirty="0"/>
              <a:t>We need to query the program object to get the “</a:t>
            </a:r>
            <a:r>
              <a:rPr lang="en-US" sz="2400" dirty="0" err="1"/>
              <a:t>BuildInfo</a:t>
            </a:r>
            <a:r>
              <a:rPr lang="en-US" sz="2400" dirty="0"/>
              <a:t>”</a:t>
            </a:r>
          </a:p>
          <a:p>
            <a:pPr marL="57150" lvl="1" indent="0">
              <a:buNone/>
            </a:pPr>
            <a:r>
              <a:rPr lang="pt-BR" sz="2400" b="1" dirty="0">
                <a:solidFill>
                  <a:srgbClr val="C00000"/>
                </a:solidFill>
              </a:rPr>
              <a:t>       std::string built =  program.getBuildInfo      </a:t>
            </a:r>
            <a:br>
              <a:rPr lang="pt-BR" sz="2400" b="1" dirty="0">
                <a:solidFill>
                  <a:srgbClr val="C00000"/>
                </a:solidFill>
              </a:rPr>
            </a:br>
            <a:r>
              <a:rPr lang="pt-BR" sz="2400" b="1" dirty="0">
                <a:solidFill>
                  <a:srgbClr val="C00000"/>
                </a:solidFill>
              </a:rPr>
              <a:t>                     &lt;CL_PROGRAM_BUILD_LOG&gt;(devices[0]);</a:t>
            </a:r>
          </a:p>
          <a:p>
            <a:pPr marL="57150" lvl="1" indent="0">
              <a:buNone/>
            </a:pPr>
            <a:endParaRPr lang="en-US" sz="2400" b="1" dirty="0">
              <a:solidFill>
                <a:srgbClr val="C00000"/>
              </a:solidFill>
            </a:endParaRPr>
          </a:p>
          <a:p>
            <a:r>
              <a:rPr lang="en-US" sz="2400" dirty="0"/>
              <a:t>Now we can output the error compiler message </a:t>
            </a:r>
          </a:p>
          <a:p>
            <a:pPr marL="0" indent="0">
              <a:buNone/>
            </a:pPr>
            <a:r>
              <a:rPr lang="pt-BR" sz="2400" b="1" dirty="0">
                <a:solidFill>
                  <a:srgbClr val="C00000"/>
                </a:solidFill>
              </a:rPr>
              <a:t>         std::cerr &lt;&lt; built &lt;&lt; "\n";</a:t>
            </a:r>
          </a:p>
        </p:txBody>
      </p:sp>
    </p:spTree>
    <p:extLst>
      <p:ext uri="{BB962C8B-B14F-4D97-AF65-F5344CB8AC3E}">
        <p14:creationId xmlns:p14="http://schemas.microsoft.com/office/powerpoint/2010/main" val="4044868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0358" y="53916"/>
            <a:ext cx="8718331" cy="655532"/>
          </a:xfrm>
        </p:spPr>
        <p:txBody>
          <a:bodyPr>
            <a:normAutofit/>
          </a:bodyPr>
          <a:lstStyle/>
          <a:p>
            <a:r>
              <a:rPr lang="en-US" sz="3200" dirty="0"/>
              <a:t>Compiler error messages: Complete Example</a:t>
            </a:r>
          </a:p>
        </p:txBody>
      </p:sp>
      <p:sp>
        <p:nvSpPr>
          <p:cNvPr id="3" name="Content Placeholder 2"/>
          <p:cNvSpPr>
            <a:spLocks noGrp="1"/>
          </p:cNvSpPr>
          <p:nvPr>
            <p:ph idx="1"/>
          </p:nvPr>
        </p:nvSpPr>
        <p:spPr>
          <a:xfrm>
            <a:off x="141891" y="851333"/>
            <a:ext cx="9002109" cy="6005079"/>
          </a:xfrm>
        </p:spPr>
        <p:txBody>
          <a:bodyPr>
            <a:noAutofit/>
          </a:bodyPr>
          <a:lstStyle/>
          <a:p>
            <a:pPr marL="57150" indent="0">
              <a:buNone/>
            </a:pPr>
            <a:r>
              <a:rPr lang="pt-BR" sz="1800" b="1" dirty="0"/>
              <a:t>       cl::Program program(context, util::loadProgram("</a:t>
            </a:r>
            <a:r>
              <a:rPr lang="pt-BR" sz="1800" b="1" dirty="0" err="1"/>
              <a:t>matmul.cl</a:t>
            </a:r>
            <a:r>
              <a:rPr lang="pt-BR" sz="1800" b="1" dirty="0"/>
              <a:t>"));</a:t>
            </a:r>
          </a:p>
          <a:p>
            <a:pPr marL="57150" indent="0">
              <a:buNone/>
            </a:pPr>
            <a:r>
              <a:rPr lang="pt-BR" sz="1800" b="1" dirty="0"/>
              <a:t>       try</a:t>
            </a:r>
          </a:p>
          <a:p>
            <a:pPr marL="57150" indent="0">
              <a:buNone/>
            </a:pPr>
            <a:r>
              <a:rPr lang="pt-BR" sz="1800" b="1" dirty="0"/>
              <a:t>       {</a:t>
            </a:r>
          </a:p>
          <a:p>
            <a:pPr marL="57150" indent="0">
              <a:buNone/>
            </a:pPr>
            <a:r>
              <a:rPr lang="pt-BR" sz="1800" b="1" dirty="0"/>
              <a:t>           program.build();</a:t>
            </a:r>
          </a:p>
          <a:p>
            <a:pPr marL="57150" indent="0">
              <a:buNone/>
            </a:pPr>
            <a:r>
              <a:rPr lang="pt-BR" sz="1800" b="1" dirty="0"/>
              <a:t>       }</a:t>
            </a:r>
          </a:p>
          <a:p>
            <a:pPr marL="57150" indent="0">
              <a:buNone/>
            </a:pPr>
            <a:r>
              <a:rPr lang="pt-BR" sz="1800" b="1" dirty="0"/>
              <a:t>       catch (cl::Error error)</a:t>
            </a:r>
          </a:p>
          <a:p>
            <a:pPr marL="57150" indent="0">
              <a:buNone/>
            </a:pPr>
            <a:r>
              <a:rPr lang="pt-BR" sz="1800" b="1" dirty="0"/>
              <a:t>       {</a:t>
            </a:r>
          </a:p>
          <a:p>
            <a:pPr marL="57150" indent="0">
              <a:buNone/>
            </a:pPr>
            <a:r>
              <a:rPr lang="pt-BR" sz="1800" b="1" dirty="0"/>
              <a:t>           </a:t>
            </a:r>
            <a:r>
              <a:rPr lang="pt-BR" sz="1800" b="1" dirty="0">
                <a:solidFill>
                  <a:srgbClr val="0000FF"/>
                </a:solidFill>
              </a:rPr>
              <a:t>// If it was a build error then show the error</a:t>
            </a:r>
          </a:p>
          <a:p>
            <a:pPr marL="57150" indent="0">
              <a:buNone/>
            </a:pPr>
            <a:r>
              <a:rPr lang="pt-BR" sz="1800" b="1" dirty="0"/>
              <a:t>           </a:t>
            </a:r>
            <a:r>
              <a:rPr lang="pt-BR" sz="1800" b="1" dirty="0" err="1"/>
              <a:t>if</a:t>
            </a:r>
            <a:r>
              <a:rPr lang="pt-BR" sz="1800" b="1" dirty="0"/>
              <a:t> (error.err() == CL_BUILD_PROGRAM_FAILURE)</a:t>
            </a:r>
          </a:p>
          <a:p>
            <a:pPr marL="57150" indent="0">
              <a:buNone/>
            </a:pPr>
            <a:r>
              <a:rPr lang="pt-BR" sz="1800" b="1" dirty="0"/>
              <a:t>           {</a:t>
            </a:r>
          </a:p>
          <a:p>
            <a:pPr marL="57150" indent="0">
              <a:buNone/>
            </a:pPr>
            <a:r>
              <a:rPr lang="pt-BR" sz="1800" b="1" dirty="0"/>
              <a:t>               std::vector&lt;cl::Device&gt; devices;</a:t>
            </a:r>
          </a:p>
          <a:p>
            <a:pPr marL="57150" indent="0">
              <a:buNone/>
            </a:pPr>
            <a:r>
              <a:rPr lang="pt-BR" sz="1800" b="1" dirty="0"/>
              <a:t>               devices = context.getInfo&lt;CL_CONTEXT_DEVICES&gt;();</a:t>
            </a:r>
          </a:p>
          <a:p>
            <a:pPr marL="57150" indent="0">
              <a:buNone/>
            </a:pPr>
            <a:r>
              <a:rPr lang="pt-BR" sz="1800" b="1" dirty="0"/>
              <a:t>               std::string built =  program.getBuildInfo    </a:t>
            </a:r>
            <a:br>
              <a:rPr lang="pt-BR" sz="1800" b="1" dirty="0"/>
            </a:br>
            <a:r>
              <a:rPr lang="pt-BR" sz="1800" b="1" dirty="0"/>
              <a:t>                                        &lt;CL_PROGRAM_BUILD_LOG&gt;(devices[0]);</a:t>
            </a:r>
          </a:p>
          <a:p>
            <a:pPr marL="57150" indent="0">
              <a:buNone/>
            </a:pPr>
            <a:r>
              <a:rPr lang="pt-BR" sz="1800" b="1" dirty="0"/>
              <a:t>               std::cerr &lt;&lt; built &lt;&lt; "\n";</a:t>
            </a:r>
          </a:p>
          <a:p>
            <a:pPr marL="57150" indent="0">
              <a:buNone/>
            </a:pPr>
            <a:r>
              <a:rPr lang="pt-BR" sz="1800" b="1" dirty="0"/>
              <a:t>           }</a:t>
            </a:r>
          </a:p>
          <a:p>
            <a:pPr marL="57150" indent="0">
              <a:buNone/>
            </a:pPr>
            <a:r>
              <a:rPr lang="pt-BR" sz="1800" b="1" dirty="0"/>
              <a:t>           throw error;</a:t>
            </a:r>
          </a:p>
          <a:p>
            <a:pPr marL="57150" indent="0">
              <a:buNone/>
            </a:pPr>
            <a:r>
              <a:rPr lang="pt-BR" sz="1800" b="1" dirty="0"/>
              <a:t>       }</a:t>
            </a:r>
            <a:endParaRPr lang="en-US" sz="1800" b="1" dirty="0"/>
          </a:p>
        </p:txBody>
      </p:sp>
    </p:spTree>
    <p:extLst>
      <p:ext uri="{BB962C8B-B14F-4D97-AF65-F5344CB8AC3E}">
        <p14:creationId xmlns:p14="http://schemas.microsoft.com/office/powerpoint/2010/main" val="1243692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1" y="980728"/>
            <a:ext cx="8743772" cy="5400600"/>
          </a:xfrm>
        </p:spPr>
        <p:txBody>
          <a:bodyPr>
            <a:noAutofit/>
          </a:bodyPr>
          <a:lstStyle/>
          <a:p>
            <a:r>
              <a:rPr lang="en-GB" sz="2400" dirty="0"/>
              <a:t>For vector addition we need 3 memory objects, one each for input vectors A and B, and one for the output vector C</a:t>
            </a:r>
          </a:p>
          <a:p>
            <a:endParaRPr lang="en-GB" sz="2400" dirty="0"/>
          </a:p>
          <a:p>
            <a:r>
              <a:rPr lang="en-GB" sz="2400" dirty="0"/>
              <a:t>Create input vectors and assign values </a:t>
            </a:r>
            <a:r>
              <a:rPr lang="en-GB" sz="2400" b="1" dirty="0">
                <a:solidFill>
                  <a:srgbClr val="C00000"/>
                </a:solidFill>
              </a:rPr>
              <a:t>on the host</a:t>
            </a:r>
            <a:r>
              <a:rPr lang="en-GB" sz="2400" dirty="0"/>
              <a:t>:</a:t>
            </a:r>
          </a:p>
          <a:p>
            <a:pPr marL="457200" lvl="1" indent="0">
              <a:buNone/>
            </a:pPr>
            <a:r>
              <a:rPr lang="en-GB" sz="1800" b="1" dirty="0" err="1">
                <a:latin typeface="Courier"/>
              </a:rPr>
              <a:t>std</a:t>
            </a:r>
            <a:r>
              <a:rPr lang="en-GB" sz="1800" b="1" dirty="0">
                <a:latin typeface="Courier"/>
              </a:rPr>
              <a:t>::vector&lt;float&gt; </a:t>
            </a:r>
            <a:r>
              <a:rPr lang="en-GB" sz="1800" b="1" dirty="0" err="1">
                <a:latin typeface="Courier"/>
              </a:rPr>
              <a:t>h_a</a:t>
            </a:r>
            <a:r>
              <a:rPr lang="en-GB" sz="1800" b="1" dirty="0">
                <a:latin typeface="Courier"/>
              </a:rPr>
              <a:t>(N), </a:t>
            </a:r>
            <a:r>
              <a:rPr lang="en-GB" sz="1800" b="1" dirty="0" err="1">
                <a:latin typeface="Courier"/>
              </a:rPr>
              <a:t>h_b</a:t>
            </a:r>
            <a:r>
              <a:rPr lang="en-GB" sz="1800" b="1" dirty="0">
                <a:latin typeface="Courier"/>
              </a:rPr>
              <a:t>(N), </a:t>
            </a:r>
            <a:r>
              <a:rPr lang="en-GB" sz="1800" b="1" dirty="0" err="1">
                <a:latin typeface="Courier"/>
              </a:rPr>
              <a:t>h_c</a:t>
            </a:r>
            <a:r>
              <a:rPr lang="en-GB" sz="1800" b="1" dirty="0">
                <a:latin typeface="Courier"/>
              </a:rPr>
              <a:t>(N);</a:t>
            </a:r>
          </a:p>
          <a:p>
            <a:pPr marL="457200" lvl="1" indent="0">
              <a:buNone/>
            </a:pPr>
            <a:r>
              <a:rPr lang="en-GB" sz="1800" b="1" dirty="0">
                <a:latin typeface="Courier"/>
              </a:rPr>
              <a:t>for (i = 0; i &lt; N; i++) {</a:t>
            </a:r>
          </a:p>
          <a:p>
            <a:pPr marL="457200" lvl="1" indent="0">
              <a:buNone/>
            </a:pPr>
            <a:r>
              <a:rPr lang="en-GB" sz="1800" b="1" dirty="0">
                <a:latin typeface="Courier"/>
              </a:rPr>
              <a:t>    </a:t>
            </a:r>
            <a:r>
              <a:rPr lang="en-GB" sz="1800" b="1" dirty="0" err="1">
                <a:latin typeface="Courier"/>
              </a:rPr>
              <a:t>h_a</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    </a:t>
            </a:r>
            <a:r>
              <a:rPr lang="en-GB" sz="1800" b="1" dirty="0" err="1">
                <a:latin typeface="Courier"/>
              </a:rPr>
              <a:t>h_b</a:t>
            </a:r>
            <a:r>
              <a:rPr lang="en-GB" sz="1800" b="1" dirty="0">
                <a:latin typeface="Courier"/>
              </a:rPr>
              <a:t>[</a:t>
            </a:r>
            <a:r>
              <a:rPr lang="en-GB" sz="1800" b="1" dirty="0" err="1">
                <a:latin typeface="Courier"/>
              </a:rPr>
              <a:t>i</a:t>
            </a:r>
            <a:r>
              <a:rPr lang="en-GB" sz="1800" b="1" dirty="0">
                <a:latin typeface="Courier"/>
              </a:rPr>
              <a:t>] = rand() / (float)RAND_MAX;</a:t>
            </a:r>
          </a:p>
          <a:p>
            <a:pPr marL="457200" lvl="1" indent="0">
              <a:buNone/>
            </a:pPr>
            <a:r>
              <a:rPr lang="en-GB" sz="1800" b="1" dirty="0">
                <a:latin typeface="Courier"/>
              </a:rPr>
              <a:t>}</a:t>
            </a:r>
          </a:p>
          <a:p>
            <a:pPr marL="457200" lvl="1" indent="0">
              <a:buNone/>
            </a:pPr>
            <a:endParaRPr lang="en-GB" sz="1800" dirty="0">
              <a:latin typeface="Courier"/>
            </a:endParaRPr>
          </a:p>
          <a:p>
            <a:pPr marL="358775" indent="-358775"/>
            <a:r>
              <a:rPr lang="en-GB" sz="2400" dirty="0"/>
              <a:t>Define </a:t>
            </a:r>
            <a:r>
              <a:rPr lang="en-GB" sz="2400" b="1" dirty="0">
                <a:solidFill>
                  <a:srgbClr val="C00000"/>
                </a:solidFill>
              </a:rPr>
              <a:t>OpenCL device buffers </a:t>
            </a:r>
            <a:r>
              <a:rPr lang="en-GB" sz="2400" dirty="0"/>
              <a:t>and copy from </a:t>
            </a:r>
            <a:r>
              <a:rPr lang="en-GB" sz="2400" b="1" dirty="0">
                <a:solidFill>
                  <a:srgbClr val="C00000"/>
                </a:solidFill>
              </a:rPr>
              <a:t>host buffers</a:t>
            </a:r>
            <a:r>
              <a:rPr lang="en-GB" sz="2400" dirty="0"/>
              <a:t>:</a:t>
            </a:r>
          </a:p>
          <a:p>
            <a:pPr marL="457200" lvl="1" indent="0">
              <a:buNone/>
            </a:pPr>
            <a:r>
              <a:rPr lang="en-GB" sz="1800" b="1" dirty="0">
                <a:latin typeface="Courier"/>
              </a:rPr>
              <a:t>cl::Buffer </a:t>
            </a:r>
            <a:r>
              <a:rPr lang="en-GB" sz="1800" b="1" dirty="0" err="1">
                <a:latin typeface="Courier"/>
              </a:rPr>
              <a:t>d_a</a:t>
            </a:r>
            <a:r>
              <a:rPr lang="en-GB" sz="1800" b="1" dirty="0">
                <a:latin typeface="Courier"/>
              </a:rPr>
              <a:t>(context, </a:t>
            </a:r>
            <a:r>
              <a:rPr lang="en-GB" sz="1800" b="1" dirty="0" err="1">
                <a:latin typeface="Courier"/>
              </a:rPr>
              <a:t>h_a.begin</a:t>
            </a:r>
            <a:r>
              <a:rPr lang="en-GB" sz="1800" b="1" dirty="0">
                <a:latin typeface="Courier"/>
              </a:rPr>
              <a:t>(), </a:t>
            </a:r>
            <a:r>
              <a:rPr lang="en-GB" sz="1800" b="1" dirty="0" err="1">
                <a:latin typeface="Courier"/>
              </a:rPr>
              <a:t>h_a.end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d_b</a:t>
            </a:r>
            <a:r>
              <a:rPr lang="en-GB" sz="1800" b="1" dirty="0">
                <a:latin typeface="Courier"/>
              </a:rPr>
              <a:t>(context, </a:t>
            </a:r>
            <a:r>
              <a:rPr lang="en-GB" sz="1800" b="1" dirty="0" err="1">
                <a:latin typeface="Courier"/>
              </a:rPr>
              <a:t>h_b.begin</a:t>
            </a:r>
            <a:r>
              <a:rPr lang="en-GB" sz="1800" b="1" dirty="0">
                <a:latin typeface="Courier"/>
              </a:rPr>
              <a:t>(), </a:t>
            </a:r>
            <a:r>
              <a:rPr lang="en-GB" sz="1800" b="1" dirty="0" err="1">
                <a:latin typeface="Courier"/>
              </a:rPr>
              <a:t>h_b.end</a:t>
            </a:r>
            <a:r>
              <a:rPr lang="en-GB" sz="1800" b="1" dirty="0">
                <a:latin typeface="Courier"/>
              </a:rPr>
              <a:t>(), true);</a:t>
            </a:r>
          </a:p>
          <a:p>
            <a:pPr marL="457200" lvl="1" indent="0">
              <a:buNone/>
            </a:pPr>
            <a:r>
              <a:rPr lang="en-GB" sz="1800" b="1" dirty="0">
                <a:latin typeface="Courier"/>
              </a:rPr>
              <a:t>cl::Buffer </a:t>
            </a:r>
            <a:r>
              <a:rPr lang="en-GB" sz="1800" b="1" dirty="0" err="1">
                <a:latin typeface="Courier"/>
              </a:rPr>
              <a:t>d_c</a:t>
            </a:r>
            <a:r>
              <a:rPr lang="en-GB" sz="1800" b="1" dirty="0">
                <a:latin typeface="Courier"/>
              </a:rPr>
              <a:t>(context, CL_MEM_WRITE_ONLY, </a:t>
            </a:r>
            <a:br>
              <a:rPr lang="en-GB" sz="1800" b="1" dirty="0">
                <a:latin typeface="Courier"/>
              </a:rPr>
            </a:br>
            <a:r>
              <a:rPr lang="en-GB" sz="1800" b="1" dirty="0">
                <a:latin typeface="Courier"/>
              </a:rPr>
              <a:t>               </a:t>
            </a:r>
            <a:r>
              <a:rPr lang="en-GB" sz="1800" b="1" dirty="0" err="1">
                <a:latin typeface="Courier"/>
              </a:rPr>
              <a:t>sizeof</a:t>
            </a:r>
            <a:r>
              <a:rPr lang="en-GB" sz="1800" b="1" dirty="0">
                <a:latin typeface="Courier"/>
              </a:rPr>
              <a:t>(float)*N);</a:t>
            </a:r>
          </a:p>
        </p:txBody>
      </p:sp>
    </p:spTree>
    <p:extLst>
      <p:ext uri="{BB962C8B-B14F-4D97-AF65-F5344CB8AC3E}">
        <p14:creationId xmlns:p14="http://schemas.microsoft.com/office/powerpoint/2010/main" val="1160507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90168" y="980728"/>
            <a:ext cx="8784976" cy="4971510"/>
          </a:xfrm>
        </p:spPr>
        <p:txBody>
          <a:bodyPr>
            <a:normAutofit/>
          </a:bodyPr>
          <a:lstStyle/>
          <a:p>
            <a:r>
              <a:rPr lang="en-GB" sz="2800" dirty="0"/>
              <a:t>Buffers are declared on the host as object type: </a:t>
            </a:r>
            <a:r>
              <a:rPr lang="en-GB" sz="2400" b="1" dirty="0">
                <a:solidFill>
                  <a:srgbClr val="34411B"/>
                </a:solidFill>
                <a:latin typeface="Courier"/>
              </a:rPr>
              <a:t>cl::Buffer</a:t>
            </a:r>
          </a:p>
          <a:p>
            <a:pPr lvl="1"/>
            <a:endParaRPr lang="en-GB" sz="2000" dirty="0">
              <a:latin typeface="Letter Gothic Std"/>
            </a:endParaRPr>
          </a:p>
          <a:p>
            <a:pPr marL="352425"/>
            <a:r>
              <a:rPr lang="en-GB" sz="2800" dirty="0"/>
              <a:t>Arrays in host memory hold your original host-side data:</a:t>
            </a:r>
          </a:p>
          <a:p>
            <a:pPr marL="619125" lvl="1" indent="0">
              <a:buNone/>
            </a:pPr>
            <a:r>
              <a:rPr lang="en-GB" sz="2400" dirty="0" err="1">
                <a:solidFill>
                  <a:srgbClr val="C00000"/>
                </a:solidFill>
                <a:latin typeface="Courier"/>
              </a:rPr>
              <a:t>std</a:t>
            </a:r>
            <a:r>
              <a:rPr lang="en-GB" sz="2400" dirty="0">
                <a:solidFill>
                  <a:srgbClr val="C00000"/>
                </a:solidFill>
                <a:latin typeface="Courier"/>
              </a:rPr>
              <a:t>::vector&lt;float&gt; </a:t>
            </a:r>
            <a:r>
              <a:rPr lang="en-GB" sz="2400" dirty="0" err="1">
                <a:latin typeface="Courier"/>
              </a:rPr>
              <a:t>h_a</a:t>
            </a:r>
            <a:r>
              <a:rPr lang="en-GB" sz="2400" dirty="0">
                <a:latin typeface="Courier"/>
              </a:rPr>
              <a:t>, </a:t>
            </a:r>
            <a:r>
              <a:rPr lang="en-GB" sz="2400" dirty="0" err="1">
                <a:latin typeface="Courier"/>
              </a:rPr>
              <a:t>h_b</a:t>
            </a:r>
            <a:r>
              <a:rPr lang="en-GB" sz="2400" dirty="0">
                <a:latin typeface="Courier"/>
              </a:rPr>
              <a:t>;</a:t>
            </a:r>
          </a:p>
          <a:p>
            <a:pPr marL="757238" lvl="1" indent="-357188"/>
            <a:endParaRPr lang="en-GB" sz="2400" dirty="0"/>
          </a:p>
          <a:p>
            <a:pPr marL="357188" indent="-357188"/>
            <a:r>
              <a:rPr lang="en-GB" sz="2800" dirty="0"/>
              <a:t>Create the device-side </a:t>
            </a:r>
            <a:r>
              <a:rPr lang="en-GB" sz="2800" b="1" dirty="0">
                <a:solidFill>
                  <a:srgbClr val="34411B"/>
                </a:solidFill>
              </a:rPr>
              <a:t>buffer</a:t>
            </a:r>
            <a:r>
              <a:rPr lang="en-GB" sz="2800" dirty="0">
                <a:solidFill>
                  <a:srgbClr val="34411B"/>
                </a:solidFill>
              </a:rPr>
              <a:t> </a:t>
            </a:r>
            <a:r>
              <a:rPr lang="en-GB" sz="2800" dirty="0"/>
              <a:t>(</a:t>
            </a:r>
            <a:r>
              <a:rPr lang="en-GB" sz="2800" dirty="0" err="1"/>
              <a:t>d_a</a:t>
            </a:r>
            <a:r>
              <a:rPr lang="en-GB" sz="2800" dirty="0"/>
              <a:t>), assign read only memory to hold the host array (</a:t>
            </a:r>
            <a:r>
              <a:rPr lang="en-GB" sz="2800" dirty="0" err="1"/>
              <a:t>h_a</a:t>
            </a:r>
            <a:r>
              <a:rPr lang="en-GB" sz="2800" dirty="0"/>
              <a:t>) and copy it into device memory:</a:t>
            </a:r>
          </a:p>
          <a:p>
            <a:pPr marL="619125" lvl="1" indent="0">
              <a:buNone/>
            </a:pPr>
            <a:r>
              <a:rPr lang="en-GB" sz="1900" b="1" dirty="0">
                <a:solidFill>
                  <a:srgbClr val="34411B"/>
                </a:solidFill>
                <a:latin typeface="Courier"/>
              </a:rPr>
              <a:t>cl::Buffer </a:t>
            </a:r>
            <a:r>
              <a:rPr lang="en-GB" sz="1900" dirty="0" err="1">
                <a:latin typeface="Courier"/>
              </a:rPr>
              <a:t>d_a</a:t>
            </a:r>
            <a:r>
              <a:rPr lang="en-GB" sz="1900" dirty="0">
                <a:latin typeface="Courier"/>
              </a:rPr>
              <a:t>(context, </a:t>
            </a:r>
            <a:r>
              <a:rPr lang="en-GB" sz="1900" dirty="0" err="1">
                <a:latin typeface="Courier"/>
              </a:rPr>
              <a:t>h_a.begin</a:t>
            </a:r>
            <a:r>
              <a:rPr lang="en-GB" sz="1900" dirty="0">
                <a:latin typeface="Courier"/>
              </a:rPr>
              <a:t>(), </a:t>
            </a:r>
            <a:r>
              <a:rPr lang="en-GB" sz="1900" dirty="0" err="1">
                <a:latin typeface="Courier"/>
              </a:rPr>
              <a:t>h_a.end</a:t>
            </a:r>
            <a:r>
              <a:rPr lang="en-GB" sz="1900" dirty="0">
                <a:latin typeface="Courier"/>
              </a:rPr>
              <a:t>(), true);</a:t>
            </a:r>
            <a:endParaRPr lang="en-GB" sz="1900" dirty="0">
              <a:solidFill>
                <a:prstClr val="white"/>
              </a:solidFill>
              <a:latin typeface="Courier"/>
            </a:endParaRPr>
          </a:p>
          <a:p>
            <a:pPr marL="457200" lvl="1" indent="0">
              <a:buNone/>
            </a:pPr>
            <a:endParaRPr lang="en-GB" sz="1600" dirty="0">
              <a:latin typeface="Letter Gothic Std"/>
            </a:endParaRPr>
          </a:p>
        </p:txBody>
      </p:sp>
      <p:sp>
        <p:nvSpPr>
          <p:cNvPr id="4" name="Oval 3"/>
          <p:cNvSpPr/>
          <p:nvPr/>
        </p:nvSpPr>
        <p:spPr>
          <a:xfrm>
            <a:off x="7740352" y="5373216"/>
            <a:ext cx="929153" cy="499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876256" y="6093296"/>
            <a:ext cx="2167164" cy="584775"/>
          </a:xfrm>
          <a:prstGeom prst="rect">
            <a:avLst/>
          </a:prstGeom>
          <a:noFill/>
          <a:ln>
            <a:solidFill>
              <a:schemeClr val="accent1">
                <a:shade val="50000"/>
              </a:schemeClr>
            </a:solidFill>
          </a:ln>
        </p:spPr>
        <p:txBody>
          <a:bodyPr wrap="square" rtlCol="0">
            <a:spAutoFit/>
          </a:bodyPr>
          <a:lstStyle/>
          <a:p>
            <a:pPr algn="ctr"/>
            <a:r>
              <a:rPr lang="en-US" sz="1600" dirty="0"/>
              <a:t>Stipulates that this is a read-only buffer</a:t>
            </a:r>
          </a:p>
        </p:txBody>
      </p:sp>
      <p:cxnSp>
        <p:nvCxnSpPr>
          <p:cNvPr id="7" name="Straight Arrow Connector 6"/>
          <p:cNvCxnSpPr>
            <a:stCxn id="5" idx="0"/>
            <a:endCxn id="4" idx="4"/>
          </p:cNvCxnSpPr>
          <p:nvPr/>
        </p:nvCxnSpPr>
        <p:spPr>
          <a:xfrm flipV="1">
            <a:off x="7959838" y="5872904"/>
            <a:ext cx="245091" cy="220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67744" y="6093296"/>
            <a:ext cx="4209393" cy="584775"/>
          </a:xfrm>
          <a:prstGeom prst="rect">
            <a:avLst/>
          </a:prstGeom>
          <a:noFill/>
          <a:ln>
            <a:solidFill>
              <a:schemeClr val="accent1">
                <a:shade val="50000"/>
              </a:schemeClr>
            </a:solidFill>
          </a:ln>
        </p:spPr>
        <p:txBody>
          <a:bodyPr wrap="square" rtlCol="0">
            <a:spAutoFit/>
          </a:bodyPr>
          <a:lstStyle/>
          <a:p>
            <a:pPr algn="ctr"/>
            <a:r>
              <a:rPr lang="en-US" sz="1600" dirty="0" err="1"/>
              <a:t>Start_iterator</a:t>
            </a:r>
            <a:r>
              <a:rPr lang="en-US" sz="1600" dirty="0"/>
              <a:t> and </a:t>
            </a:r>
            <a:r>
              <a:rPr lang="en-US" sz="1600" dirty="0" err="1"/>
              <a:t>end_iterator</a:t>
            </a:r>
            <a:r>
              <a:rPr lang="en-US" sz="1600" dirty="0"/>
              <a:t> for the container-holding host-side object</a:t>
            </a:r>
          </a:p>
        </p:txBody>
      </p:sp>
      <p:cxnSp>
        <p:nvCxnSpPr>
          <p:cNvPr id="16" name="Straight Arrow Connector 15"/>
          <p:cNvCxnSpPr/>
          <p:nvPr/>
        </p:nvCxnSpPr>
        <p:spPr>
          <a:xfrm flipV="1">
            <a:off x="5864772" y="5808413"/>
            <a:ext cx="520262" cy="2962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114800" y="5808413"/>
            <a:ext cx="677918" cy="282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944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104762"/>
          </a:xfrm>
        </p:spPr>
        <p:txBody>
          <a:bodyPr>
            <a:noAutofit/>
          </a:bodyPr>
          <a:lstStyle/>
          <a:p>
            <a:pPr marL="357188" indent="-357188"/>
            <a:endParaRPr lang="en-GB" sz="2800" dirty="0"/>
          </a:p>
          <a:p>
            <a:pPr marL="357188" indent="-357188"/>
            <a:r>
              <a:rPr lang="en-GB" sz="2800" dirty="0"/>
              <a:t>The last argument sets the device's read/write access to the Buffer. </a:t>
            </a:r>
            <a:r>
              <a:rPr lang="en-GB" sz="2800" b="1" u="sng" dirty="0">
                <a:solidFill>
                  <a:srgbClr val="002060"/>
                </a:solidFill>
              </a:rPr>
              <a:t>true</a:t>
            </a:r>
            <a:r>
              <a:rPr lang="en-GB" sz="2800" dirty="0"/>
              <a:t> means “read only” while </a:t>
            </a:r>
            <a:r>
              <a:rPr lang="en-GB" sz="2800" b="1" u="sng" dirty="0">
                <a:solidFill>
                  <a:srgbClr val="002060"/>
                </a:solidFill>
              </a:rPr>
              <a:t>false</a:t>
            </a:r>
            <a:r>
              <a:rPr lang="en-GB" sz="2800" dirty="0"/>
              <a:t> (the default) means “read/write”.  </a:t>
            </a:r>
            <a:endParaRPr lang="en-GB" sz="2800" i="1" dirty="0">
              <a:solidFill>
                <a:srgbClr val="1F497D"/>
              </a:solidFill>
            </a:endParaRPr>
          </a:p>
          <a:p>
            <a:pPr marL="357188" indent="-357188"/>
            <a:endParaRPr lang="en-GB" sz="1600" dirty="0">
              <a:solidFill>
                <a:schemeClr val="accent1"/>
              </a:solidFill>
              <a:latin typeface="Letter Gothic Std"/>
            </a:endParaRPr>
          </a:p>
          <a:p>
            <a:pPr marL="357188" indent="-357188"/>
            <a:r>
              <a:rPr lang="en-GB" sz="2800" dirty="0"/>
              <a:t>Can use explicit copy commands to copy from the device buffer (in global memory) to host memory:</a:t>
            </a:r>
            <a:endParaRPr lang="en-GB" sz="2400" dirty="0"/>
          </a:p>
          <a:p>
            <a:pPr marL="400050" lvl="1" indent="0">
              <a:buNone/>
            </a:pPr>
            <a:r>
              <a:rPr lang="en-GB" sz="2300" dirty="0">
                <a:solidFill>
                  <a:schemeClr val="tx2">
                    <a:lumMod val="75000"/>
                  </a:schemeClr>
                </a:solidFill>
                <a:latin typeface="Courier"/>
              </a:rPr>
              <a:t>cl::copy</a:t>
            </a:r>
            <a:r>
              <a:rPr lang="en-GB" sz="2300" dirty="0">
                <a:latin typeface="Courier"/>
              </a:rPr>
              <a:t>(queue, </a:t>
            </a:r>
            <a:r>
              <a:rPr lang="en-GB" sz="2300" dirty="0" err="1">
                <a:latin typeface="Courier"/>
              </a:rPr>
              <a:t>d_c</a:t>
            </a:r>
            <a:r>
              <a:rPr lang="en-GB" sz="2300" dirty="0">
                <a:latin typeface="Courier"/>
              </a:rPr>
              <a:t>, </a:t>
            </a:r>
            <a:r>
              <a:rPr lang="en-GB" sz="2300" dirty="0" err="1">
                <a:latin typeface="Courier"/>
              </a:rPr>
              <a:t>h_c.begin</a:t>
            </a:r>
            <a:r>
              <a:rPr lang="en-GB" sz="2300" dirty="0">
                <a:latin typeface="Courier"/>
              </a:rPr>
              <a:t>(), </a:t>
            </a:r>
            <a:r>
              <a:rPr lang="en-GB" sz="2300" dirty="0" err="1">
                <a:latin typeface="Courier"/>
              </a:rPr>
              <a:t>h_c.end</a:t>
            </a:r>
            <a:r>
              <a:rPr lang="en-GB" sz="2300" dirty="0">
                <a:latin typeface="Courier"/>
              </a:rPr>
              <a:t>());</a:t>
            </a:r>
          </a:p>
          <a:p>
            <a:pPr marL="357188" indent="-357188"/>
            <a:endParaRPr lang="en-GB" sz="2800" dirty="0"/>
          </a:p>
          <a:p>
            <a:pPr marL="357188" indent="-357188"/>
            <a:r>
              <a:rPr lang="en-GB" sz="2800" dirty="0"/>
              <a:t>Can also copy from host memory to global memory:</a:t>
            </a:r>
          </a:p>
          <a:p>
            <a:pPr marL="400050" lvl="1" indent="0">
              <a:buNone/>
            </a:pPr>
            <a:r>
              <a:rPr lang="en-GB" sz="2300" dirty="0">
                <a:solidFill>
                  <a:srgbClr val="1F497D">
                    <a:lumMod val="75000"/>
                  </a:srgbClr>
                </a:solidFill>
                <a:latin typeface="Courier"/>
              </a:rPr>
              <a:t>cl::copy</a:t>
            </a:r>
            <a:r>
              <a:rPr lang="en-GB" sz="2300" dirty="0">
                <a:solidFill>
                  <a:prstClr val="black"/>
                </a:solidFill>
                <a:latin typeface="Courier"/>
              </a:rPr>
              <a:t>(queue, </a:t>
            </a:r>
            <a:r>
              <a:rPr lang="en-GB" sz="2300" dirty="0" err="1">
                <a:solidFill>
                  <a:prstClr val="black"/>
                </a:solidFill>
                <a:latin typeface="Courier"/>
              </a:rPr>
              <a:t>h_c.begin</a:t>
            </a:r>
            <a:r>
              <a:rPr lang="en-GB" sz="2300" dirty="0">
                <a:solidFill>
                  <a:prstClr val="black"/>
                </a:solidFill>
                <a:latin typeface="Courier"/>
              </a:rPr>
              <a:t>(), </a:t>
            </a:r>
            <a:r>
              <a:rPr lang="en-GB" sz="2300" dirty="0" err="1">
                <a:solidFill>
                  <a:prstClr val="black"/>
                </a:solidFill>
                <a:latin typeface="Courier"/>
              </a:rPr>
              <a:t>h_c.end</a:t>
            </a:r>
            <a:r>
              <a:rPr lang="en-GB" sz="2300" dirty="0">
                <a:solidFill>
                  <a:prstClr val="black"/>
                </a:solidFill>
                <a:latin typeface="Courier"/>
              </a:rPr>
              <a:t>(), </a:t>
            </a:r>
            <a:r>
              <a:rPr lang="en-GB" sz="2300" dirty="0" err="1">
                <a:solidFill>
                  <a:prstClr val="black"/>
                </a:solidFill>
                <a:latin typeface="Courier"/>
              </a:rPr>
              <a:t>d_c</a:t>
            </a:r>
            <a:r>
              <a:rPr lang="en-GB" sz="2300" dirty="0">
                <a:solidFill>
                  <a:prstClr val="black"/>
                </a:solidFill>
                <a:latin typeface="Courier"/>
              </a:rPr>
              <a:t>);</a:t>
            </a:r>
          </a:p>
          <a:p>
            <a:pPr marL="357188" indent="-357188"/>
            <a:endParaRPr lang="en-GB" sz="2800" dirty="0"/>
          </a:p>
        </p:txBody>
      </p:sp>
      <p:sp>
        <p:nvSpPr>
          <p:cNvPr id="7" name="Freeform 6"/>
          <p:cNvSpPr/>
          <p:nvPr/>
        </p:nvSpPr>
        <p:spPr>
          <a:xfrm>
            <a:off x="3847458" y="4589815"/>
            <a:ext cx="1345353"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Freeform 7"/>
          <p:cNvSpPr/>
          <p:nvPr/>
        </p:nvSpPr>
        <p:spPr>
          <a:xfrm>
            <a:off x="4414780" y="6049998"/>
            <a:ext cx="3217270" cy="465283"/>
          </a:xfrm>
          <a:custGeom>
            <a:avLst/>
            <a:gdLst>
              <a:gd name="connsiteX0" fmla="*/ 0 w 1345353"/>
              <a:gd name="connsiteY0" fmla="*/ 12575 h 465283"/>
              <a:gd name="connsiteX1" fmla="*/ 691537 w 1345353"/>
              <a:gd name="connsiteY1" fmla="*/ 465269 h 465283"/>
              <a:gd name="connsiteX2" fmla="*/ 1345353 w 1345353"/>
              <a:gd name="connsiteY2" fmla="*/ 0 h 465283"/>
            </a:gdLst>
            <a:ahLst/>
            <a:cxnLst>
              <a:cxn ang="0">
                <a:pos x="connsiteX0" y="connsiteY0"/>
              </a:cxn>
              <a:cxn ang="0">
                <a:pos x="connsiteX1" y="connsiteY1"/>
              </a:cxn>
              <a:cxn ang="0">
                <a:pos x="connsiteX2" y="connsiteY2"/>
              </a:cxn>
            </a:cxnLst>
            <a:rect l="l" t="t" r="r" b="b"/>
            <a:pathLst>
              <a:path w="1345353" h="465283">
                <a:moveTo>
                  <a:pt x="0" y="12575"/>
                </a:moveTo>
                <a:cubicBezTo>
                  <a:pt x="233656" y="239970"/>
                  <a:pt x="467312" y="467365"/>
                  <a:pt x="691537" y="465269"/>
                </a:cubicBezTo>
                <a:cubicBezTo>
                  <a:pt x="915763" y="463173"/>
                  <a:pt x="1242670" y="60778"/>
                  <a:pt x="1345353" y="0"/>
                </a:cubicBezTo>
              </a:path>
            </a:pathLst>
          </a:custGeom>
          <a:ln w="57150" cmpd="sng">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4102843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 </a:t>
            </a:r>
            <a:r>
              <a:rPr lang="en-GB" sz="2800" b="1" i="1" dirty="0">
                <a:solidFill>
                  <a:schemeClr val="accent2"/>
                </a:solidFill>
              </a:rPr>
              <a:t>kernel </a:t>
            </a:r>
            <a:r>
              <a:rPr lang="en-GB" sz="2800" b="1" i="1" dirty="0" err="1">
                <a:solidFill>
                  <a:schemeClr val="accent2"/>
                </a:solidFill>
              </a:rPr>
              <a:t>functor</a:t>
            </a:r>
            <a:r>
              <a:rPr lang="en-GB" sz="2800" b="1" i="1" dirty="0">
                <a:solidFill>
                  <a:schemeClr val="accent2"/>
                </a:solidFill>
              </a:rPr>
              <a:t> </a:t>
            </a:r>
            <a:r>
              <a:rPr lang="en-GB" sz="2800" dirty="0"/>
              <a:t>for the kernels you want to be able to call in the </a:t>
            </a:r>
            <a:r>
              <a:rPr lang="en-GB" sz="2800" b="1" dirty="0">
                <a:solidFill>
                  <a:schemeClr val="accent1"/>
                </a:solidFill>
              </a:rPr>
              <a:t>program</a:t>
            </a:r>
            <a:r>
              <a:rPr lang="en-GB" sz="2800" dirty="0"/>
              <a:t>:</a:t>
            </a:r>
          </a:p>
          <a:p>
            <a:endParaRPr lang="en-GB" sz="2800" dirty="0"/>
          </a:p>
          <a:p>
            <a:pPr marL="457200" lvl="1" indent="0">
              <a:buNone/>
            </a:pPr>
            <a:r>
              <a:rPr lang="en-GB" sz="2400" dirty="0">
                <a:solidFill>
                  <a:schemeClr val="tx2">
                    <a:lumMod val="75000"/>
                  </a:schemeClr>
                </a:solidFill>
                <a:latin typeface="Courier"/>
              </a:rPr>
              <a:t>cl::</a:t>
            </a:r>
            <a:r>
              <a:rPr lang="en-GB" sz="2400" dirty="0" err="1">
                <a:solidFill>
                  <a:schemeClr val="tx2">
                    <a:lumMod val="75000"/>
                  </a:schemeClr>
                </a:solidFill>
                <a:latin typeface="Courier"/>
              </a:rPr>
              <a:t>KernelFunctor</a:t>
            </a:r>
            <a:endParaRPr lang="en-GB" sz="2400" dirty="0">
              <a:solidFill>
                <a:schemeClr val="tx2">
                  <a:lumMod val="75000"/>
                </a:schemeClr>
              </a:solidFill>
              <a:latin typeface="Courier"/>
            </a:endParaRPr>
          </a:p>
          <a:p>
            <a:pPr marL="457200" lvl="1" indent="0">
              <a:buNone/>
            </a:pPr>
            <a:r>
              <a:rPr lang="en-GB" sz="2400" dirty="0">
                <a:solidFill>
                  <a:schemeClr val="tx2">
                    <a:lumMod val="75000"/>
                  </a:schemeClr>
                </a:solidFill>
                <a:latin typeface="Courier"/>
              </a:rPr>
              <a:t>       &lt;cl::Buffer, cl::Buffer, cl::Buffer&gt;   </a:t>
            </a:r>
          </a:p>
          <a:p>
            <a:pPr marL="457200" lvl="1" indent="0">
              <a:buNone/>
            </a:pPr>
            <a:r>
              <a:rPr lang="en-GB" sz="2400" dirty="0">
                <a:solidFill>
                  <a:schemeClr val="tx2">
                    <a:lumMod val="75000"/>
                  </a:schemeClr>
                </a:solidFill>
                <a:latin typeface="Courier"/>
              </a:rPr>
              <a:t>       </a:t>
            </a:r>
            <a:r>
              <a:rPr lang="en-GB" sz="2400" dirty="0" err="1">
                <a:latin typeface="Courier"/>
              </a:rPr>
              <a:t>vadd</a:t>
            </a:r>
            <a:r>
              <a:rPr lang="en-GB" sz="2400" dirty="0">
                <a:latin typeface="Courier"/>
              </a:rPr>
              <a:t>(program, “</a:t>
            </a:r>
            <a:r>
              <a:rPr lang="en-GB" sz="2400" dirty="0" err="1">
                <a:latin typeface="Courier"/>
              </a:rPr>
              <a:t>vadd</a:t>
            </a:r>
            <a:r>
              <a:rPr lang="en-GB" sz="2400" dirty="0">
                <a:latin typeface="Courier"/>
              </a:rPr>
              <a:t>”);</a:t>
            </a:r>
          </a:p>
          <a:p>
            <a:pPr marL="457200" lvl="1" indent="0">
              <a:buNone/>
            </a:pPr>
            <a:endParaRPr lang="en-GB" dirty="0">
              <a:latin typeface="Letter Gothic Std"/>
            </a:endParaRPr>
          </a:p>
          <a:p>
            <a:pPr marL="0" indent="0">
              <a:buNone/>
            </a:pPr>
            <a:endParaRPr lang="en-GB" sz="2800" dirty="0"/>
          </a:p>
          <a:p>
            <a:pPr marL="357188" indent="-357188"/>
            <a:endParaRPr lang="en-GB" sz="2800" dirty="0"/>
          </a:p>
          <a:p>
            <a:pPr marL="357188" indent="-357188"/>
            <a:r>
              <a:rPr lang="en-GB" sz="2800" dirty="0"/>
              <a:t>This means you can ‘call’ the kernel as a ‘function’ in your host code to </a:t>
            </a:r>
            <a:r>
              <a:rPr lang="en-GB" sz="2800" dirty="0" err="1"/>
              <a:t>enqueue</a:t>
            </a:r>
            <a:r>
              <a:rPr lang="en-GB" sz="2800" dirty="0"/>
              <a:t> the kernel.</a:t>
            </a:r>
            <a:endParaRPr lang="en-GB" sz="2000" dirty="0">
              <a:latin typeface="Courier"/>
            </a:endParaRPr>
          </a:p>
        </p:txBody>
      </p:sp>
      <p:grpSp>
        <p:nvGrpSpPr>
          <p:cNvPr id="15" name="Group 14"/>
          <p:cNvGrpSpPr/>
          <p:nvPr/>
        </p:nvGrpSpPr>
        <p:grpSpPr>
          <a:xfrm>
            <a:off x="2843808" y="1916832"/>
            <a:ext cx="5823779" cy="3135253"/>
            <a:chOff x="2843808" y="1916832"/>
            <a:chExt cx="5823779" cy="3135253"/>
          </a:xfrm>
        </p:grpSpPr>
        <p:sp>
          <p:nvSpPr>
            <p:cNvPr id="4" name="TextBox 3"/>
            <p:cNvSpPr txBox="1"/>
            <p:nvPr/>
          </p:nvSpPr>
          <p:spPr>
            <a:xfrm>
              <a:off x="5940152" y="1916832"/>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Must match the pattern of arguments to the kernel.</a:t>
              </a:r>
            </a:p>
          </p:txBody>
        </p:sp>
        <p:sp>
          <p:nvSpPr>
            <p:cNvPr id="5" name="TextBox 4"/>
            <p:cNvSpPr txBox="1"/>
            <p:nvPr/>
          </p:nvSpPr>
          <p:spPr>
            <a:xfrm>
              <a:off x="2843808" y="4221088"/>
              <a:ext cx="2886532" cy="830997"/>
            </a:xfrm>
            <a:prstGeom prst="rect">
              <a:avLst/>
            </a:prstGeom>
            <a:noFill/>
            <a:ln w="25400">
              <a:solidFill>
                <a:schemeClr val="accent1">
                  <a:shade val="50000"/>
                </a:schemeClr>
              </a:solidFill>
            </a:ln>
          </p:spPr>
          <p:txBody>
            <a:bodyPr wrap="square" rtlCol="0">
              <a:spAutoFit/>
            </a:bodyPr>
            <a:lstStyle/>
            <a:p>
              <a:pPr algn="ctr"/>
              <a:r>
                <a:rPr lang="en-US" sz="1600" dirty="0"/>
                <a:t>A previously created “program object” serving as a dynamic library of kernels</a:t>
              </a:r>
            </a:p>
          </p:txBody>
        </p:sp>
        <p:sp>
          <p:nvSpPr>
            <p:cNvPr id="6" name="TextBox 5"/>
            <p:cNvSpPr txBox="1"/>
            <p:nvPr/>
          </p:nvSpPr>
          <p:spPr>
            <a:xfrm>
              <a:off x="5940152" y="3933056"/>
              <a:ext cx="2727435" cy="584775"/>
            </a:xfrm>
            <a:prstGeom prst="rect">
              <a:avLst/>
            </a:prstGeom>
            <a:noFill/>
            <a:ln w="25400">
              <a:solidFill>
                <a:schemeClr val="accent1">
                  <a:shade val="50000"/>
                </a:schemeClr>
              </a:solidFill>
            </a:ln>
          </p:spPr>
          <p:txBody>
            <a:bodyPr wrap="square" rtlCol="0">
              <a:spAutoFit/>
            </a:bodyPr>
            <a:lstStyle/>
            <a:p>
              <a:pPr algn="ctr"/>
              <a:r>
                <a:rPr lang="en-US" sz="1600" dirty="0"/>
                <a:t>The name of the function used for the kernel</a:t>
              </a:r>
            </a:p>
          </p:txBody>
        </p:sp>
        <p:cxnSp>
          <p:nvCxnSpPr>
            <p:cNvPr id="8" name="Straight Arrow Connector 7"/>
            <p:cNvCxnSpPr/>
            <p:nvPr/>
          </p:nvCxnSpPr>
          <p:spPr>
            <a:xfrm flipH="1">
              <a:off x="6372200" y="2564904"/>
              <a:ext cx="457201" cy="4629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64088" y="3717032"/>
              <a:ext cx="57606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43808" y="3789040"/>
              <a:ext cx="65871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1521" y="4005064"/>
            <a:ext cx="2160240" cy="338554"/>
          </a:xfrm>
          <a:prstGeom prst="rect">
            <a:avLst/>
          </a:prstGeom>
          <a:noFill/>
          <a:ln w="25400">
            <a:solidFill>
              <a:schemeClr val="accent1">
                <a:shade val="50000"/>
              </a:schemeClr>
            </a:solidFill>
          </a:ln>
        </p:spPr>
        <p:txBody>
          <a:bodyPr wrap="square" rtlCol="0">
            <a:spAutoFit/>
          </a:bodyPr>
          <a:lstStyle/>
          <a:p>
            <a:pPr algn="ctr"/>
            <a:r>
              <a:rPr lang="en-US" sz="1600" dirty="0"/>
              <a:t>Variable name</a:t>
            </a:r>
          </a:p>
        </p:txBody>
      </p:sp>
      <p:cxnSp>
        <p:nvCxnSpPr>
          <p:cNvPr id="14" name="Straight Arrow Connector 13"/>
          <p:cNvCxnSpPr/>
          <p:nvPr/>
        </p:nvCxnSpPr>
        <p:spPr>
          <a:xfrm flipV="1">
            <a:off x="2411760" y="371703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8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8856984" cy="5472608"/>
          </a:xfrm>
        </p:spPr>
        <p:txBody>
          <a:bodyPr>
            <a:normAutofit lnSpcReduction="10000"/>
          </a:bodyPr>
          <a:lstStyle/>
          <a:p>
            <a:r>
              <a:rPr lang="en-GB" dirty="0"/>
              <a:t>If you want to query information about a kernel, you will need a </a:t>
            </a:r>
            <a:r>
              <a:rPr lang="en-GB" b="1" dirty="0"/>
              <a:t>kernel object</a:t>
            </a:r>
            <a:r>
              <a:rPr lang="en-GB" dirty="0"/>
              <a:t> too:</a:t>
            </a:r>
          </a:p>
          <a:p>
            <a:pPr lvl="1">
              <a:buNone/>
            </a:pPr>
            <a:endParaRPr lang="en-GB" sz="2000"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r>
              <a:rPr lang="en-GB" b="1" i="1" dirty="0">
                <a:latin typeface="Trebuchet MS"/>
                <a:cs typeface="Trebuchet MS"/>
              </a:rPr>
              <a:t>or</a:t>
            </a: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endParaRPr lang="en-GB" dirty="0">
              <a:latin typeface="Courier New Bold"/>
            </a:endParaRPr>
          </a:p>
          <a:p>
            <a:pPr lvl="1">
              <a:buNone/>
            </a:pPr>
            <a:r>
              <a:rPr lang="en-GB" dirty="0">
                <a:latin typeface="Courier New Bold"/>
              </a:rPr>
              <a:t>  = </a:t>
            </a:r>
            <a:r>
              <a:rPr lang="en-GB" dirty="0" err="1">
                <a:latin typeface="Courier New Bold"/>
              </a:rPr>
              <a:t>myKernelFunctor.getKernel</a:t>
            </a:r>
            <a:r>
              <a:rPr lang="en-GB" dirty="0">
                <a:latin typeface="Courier New Bold"/>
              </a:rPr>
              <a:t>();</a:t>
            </a:r>
          </a:p>
          <a:p>
            <a:pPr lvl="1">
              <a:buNone/>
            </a:pPr>
            <a:endParaRPr lang="en-GB" sz="2400" dirty="0">
              <a:latin typeface="Courier New Bold"/>
            </a:endParaRPr>
          </a:p>
          <a:p>
            <a:r>
              <a:rPr lang="en-GB" sz="2800" dirty="0"/>
              <a:t>Get the maximum size for a work-group:</a:t>
            </a:r>
          </a:p>
          <a:p>
            <a:pPr marL="457200" lvl="1" indent="0">
              <a:buNone/>
            </a:pPr>
            <a:endParaRPr lang="en-GB" sz="18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924944"/>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228600"/>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2123728" y="6021288"/>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60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980728"/>
            <a:ext cx="8784976" cy="5688632"/>
          </a:xfrm>
        </p:spPr>
        <p:txBody>
          <a:bodyPr>
            <a:noAutofit/>
          </a:bodyPr>
          <a:lstStyle/>
          <a:p>
            <a:pPr marL="357188" indent="-357188"/>
            <a:r>
              <a:rPr lang="en-GB" sz="2400" dirty="0"/>
              <a:t>Specify </a:t>
            </a:r>
            <a:r>
              <a:rPr lang="en-GB" sz="2400" i="1" dirty="0"/>
              <a:t>global</a:t>
            </a:r>
            <a:r>
              <a:rPr lang="en-GB" sz="2400" dirty="0"/>
              <a:t> (and optionally </a:t>
            </a:r>
            <a:r>
              <a:rPr lang="en-GB" sz="2400" i="1" dirty="0"/>
              <a:t>local)</a:t>
            </a:r>
            <a:r>
              <a:rPr lang="en-GB" sz="2400" dirty="0"/>
              <a:t> dimensions</a:t>
            </a:r>
          </a:p>
          <a:p>
            <a:pPr marL="757238" lvl="1" indent="-357188"/>
            <a:r>
              <a:rPr lang="en-GB" sz="2000" dirty="0"/>
              <a:t>cl::</a:t>
            </a:r>
            <a:r>
              <a:rPr lang="en-GB" sz="2000" dirty="0" err="1"/>
              <a:t>NDRange</a:t>
            </a:r>
            <a:r>
              <a:rPr lang="en-GB" sz="2000" dirty="0"/>
              <a:t> global(1024)</a:t>
            </a:r>
          </a:p>
          <a:p>
            <a:pPr marL="757238" lvl="1" indent="-357188"/>
            <a:r>
              <a:rPr lang="en-GB" sz="2000" dirty="0"/>
              <a:t>cl::</a:t>
            </a:r>
            <a:r>
              <a:rPr lang="en-GB" sz="2000" dirty="0" err="1"/>
              <a:t>NDRange</a:t>
            </a:r>
            <a:r>
              <a:rPr lang="en-GB" sz="2000" dirty="0"/>
              <a:t> local(64)</a:t>
            </a:r>
          </a:p>
          <a:p>
            <a:pPr marL="757238" lvl="1" indent="-357188"/>
            <a:r>
              <a:rPr lang="en-GB" sz="2000" dirty="0"/>
              <a:t>If you don’t specify a local dimension, it is assumed as cl::</a:t>
            </a:r>
            <a:r>
              <a:rPr lang="en-GB" sz="2000" dirty="0" err="1"/>
              <a:t>NullRange</a:t>
            </a:r>
            <a:r>
              <a:rPr lang="en-GB" sz="2000" dirty="0"/>
              <a:t>, and the runtime picks a size for you</a:t>
            </a:r>
          </a:p>
          <a:p>
            <a:pPr marL="757238" lvl="1" indent="-357188"/>
            <a:endParaRPr lang="en-GB" sz="2000" dirty="0"/>
          </a:p>
          <a:p>
            <a:pPr marL="357188" indent="-357188"/>
            <a:r>
              <a:rPr lang="en-GB" sz="2400" dirty="0" err="1"/>
              <a:t>Enqueue</a:t>
            </a:r>
            <a:r>
              <a:rPr lang="en-GB" sz="2400" dirty="0"/>
              <a:t> the kernel for execution (note: non-blocking):</a:t>
            </a:r>
          </a:p>
          <a:p>
            <a:pPr marL="457200" lvl="1" indent="0">
              <a:buNone/>
            </a:pPr>
            <a:endParaRPr lang="en-GB" sz="1200" dirty="0">
              <a:latin typeface="Courier"/>
            </a:endParaRPr>
          </a:p>
          <a:p>
            <a:pPr marL="457200" lvl="1" indent="0">
              <a:buNone/>
            </a:pPr>
            <a:r>
              <a:rPr lang="en-GB" sz="2000" b="1" dirty="0" err="1">
                <a:solidFill>
                  <a:srgbClr val="1F497D"/>
                </a:solidFill>
                <a:latin typeface="Courier"/>
              </a:rPr>
              <a:t>vadd</a:t>
            </a:r>
            <a:r>
              <a:rPr lang="en-GB" sz="2000" b="1" dirty="0">
                <a:solidFill>
                  <a:srgbClr val="1F497D"/>
                </a:solidFill>
                <a:latin typeface="Courier"/>
              </a:rPr>
              <a:t>(cl::</a:t>
            </a:r>
            <a:r>
              <a:rPr lang="en-GB" sz="2000" b="1" dirty="0" err="1">
                <a:solidFill>
                  <a:srgbClr val="1F497D"/>
                </a:solidFill>
                <a:latin typeface="Courier"/>
              </a:rPr>
              <a:t>EnqueueArgs</a:t>
            </a:r>
            <a:r>
              <a:rPr lang="en-GB" sz="2000" b="1" dirty="0">
                <a:solidFill>
                  <a:srgbClr val="1F497D"/>
                </a:solidFill>
                <a:latin typeface="Courier"/>
              </a:rPr>
              <a:t>(queue, global), </a:t>
            </a:r>
            <a:r>
              <a:rPr lang="en-GB" sz="2000" b="1" dirty="0" err="1">
                <a:solidFill>
                  <a:srgbClr val="1F497D"/>
                </a:solidFill>
                <a:latin typeface="Courier"/>
              </a:rPr>
              <a:t>d_a</a:t>
            </a:r>
            <a:r>
              <a:rPr lang="en-GB" sz="2000" b="1" dirty="0">
                <a:solidFill>
                  <a:srgbClr val="1F497D"/>
                </a:solidFill>
                <a:latin typeface="Courier"/>
              </a:rPr>
              <a:t>, </a:t>
            </a:r>
            <a:r>
              <a:rPr lang="en-GB" sz="2000" b="1" dirty="0" err="1">
                <a:solidFill>
                  <a:srgbClr val="1F497D"/>
                </a:solidFill>
                <a:latin typeface="Courier"/>
              </a:rPr>
              <a:t>d_b</a:t>
            </a:r>
            <a:r>
              <a:rPr lang="en-GB" sz="2000" b="1" dirty="0">
                <a:solidFill>
                  <a:srgbClr val="1F497D"/>
                </a:solidFill>
                <a:latin typeface="Courier"/>
              </a:rPr>
              <a:t>, </a:t>
            </a:r>
            <a:r>
              <a:rPr lang="en-GB" sz="2000" b="1" dirty="0" err="1">
                <a:solidFill>
                  <a:srgbClr val="1F497D"/>
                </a:solidFill>
                <a:latin typeface="Courier"/>
              </a:rPr>
              <a:t>d_c</a:t>
            </a:r>
            <a:r>
              <a:rPr lang="en-GB" sz="2000" b="1" dirty="0">
                <a:solidFill>
                  <a:srgbClr val="1F497D"/>
                </a:solidFill>
                <a:latin typeface="Courier"/>
              </a:rPr>
              <a:t>);</a:t>
            </a:r>
          </a:p>
          <a:p>
            <a:pPr marL="357188" indent="-357188"/>
            <a:endParaRPr lang="en-GB" sz="2400" dirty="0"/>
          </a:p>
          <a:p>
            <a:pPr marL="357188" indent="-357188"/>
            <a:r>
              <a:rPr lang="en-GB" sz="2400" dirty="0"/>
              <a:t>Read back result (as a blocking operation). We use an in-order queue to ensure the previous commands are completed before the read can begin</a:t>
            </a:r>
          </a:p>
          <a:p>
            <a:pPr marL="400050" lvl="1" indent="0">
              <a:buNone/>
            </a:pPr>
            <a:endParaRPr lang="en-GB" sz="1100" dirty="0">
              <a:solidFill>
                <a:srgbClr val="1F497D"/>
              </a:solidFill>
              <a:latin typeface="Courier"/>
            </a:endParaRPr>
          </a:p>
          <a:p>
            <a:pPr marL="400050" lvl="1" indent="0">
              <a:buNone/>
            </a:pPr>
            <a:r>
              <a:rPr lang="en-GB" sz="2000" b="1" dirty="0">
                <a:solidFill>
                  <a:srgbClr val="1F497D"/>
                </a:solidFill>
                <a:latin typeface="Courier"/>
              </a:rPr>
              <a:t>cl::copy(queue, </a:t>
            </a:r>
            <a:r>
              <a:rPr lang="en-GB" sz="2000" b="1" dirty="0" err="1">
                <a:solidFill>
                  <a:srgbClr val="1F497D"/>
                </a:solidFill>
                <a:latin typeface="Courier"/>
              </a:rPr>
              <a:t>d_c</a:t>
            </a:r>
            <a:r>
              <a:rPr lang="en-GB" sz="2000" b="1" dirty="0">
                <a:solidFill>
                  <a:srgbClr val="1F497D"/>
                </a:solidFill>
                <a:latin typeface="Courier"/>
              </a:rPr>
              <a:t>, </a:t>
            </a:r>
            <a:r>
              <a:rPr lang="en-GB" sz="2000" b="1" dirty="0" err="1">
                <a:solidFill>
                  <a:srgbClr val="1F497D"/>
                </a:solidFill>
                <a:latin typeface="Courier"/>
              </a:rPr>
              <a:t>h_c.begin</a:t>
            </a:r>
            <a:r>
              <a:rPr lang="en-GB" sz="2000" b="1" dirty="0">
                <a:solidFill>
                  <a:srgbClr val="1F497D"/>
                </a:solidFill>
                <a:latin typeface="Courier"/>
              </a:rPr>
              <a:t>(), </a:t>
            </a:r>
            <a:r>
              <a:rPr lang="en-GB" sz="2000" b="1" dirty="0" err="1">
                <a:solidFill>
                  <a:srgbClr val="1F497D"/>
                </a:solidFill>
                <a:latin typeface="Courier"/>
              </a:rPr>
              <a:t>h_c.end</a:t>
            </a:r>
            <a:r>
              <a:rPr lang="en-GB" sz="2000" b="1" dirty="0">
                <a:solidFill>
                  <a:srgbClr val="1F497D"/>
                </a:solidFill>
                <a:latin typeface="Courier"/>
              </a:rPr>
              <a:t>());</a:t>
            </a:r>
          </a:p>
        </p:txBody>
      </p:sp>
    </p:spTree>
    <p:extLst>
      <p:ext uri="{BB962C8B-B14F-4D97-AF65-F5344CB8AC3E}">
        <p14:creationId xmlns:p14="http://schemas.microsoft.com/office/powerpoint/2010/main" val="911600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784976" cy="5069160"/>
          </a:xfrm>
        </p:spPr>
        <p:txBody>
          <a:bodyPr>
            <a:normAutofit fontScale="70000" lnSpcReduction="2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CL_HPP_ENABLE_EXCEPTIONS</a:t>
            </a:r>
          </a:p>
          <a:p>
            <a:pPr marL="457200" lvl="1" indent="0">
              <a:lnSpc>
                <a:spcPct val="110000"/>
              </a:lnSpc>
              <a:buNone/>
            </a:pPr>
            <a:endParaRPr lang="en-GB" dirty="0">
              <a:solidFill>
                <a:srgbClr val="738AC8"/>
              </a:solidFill>
              <a:latin typeface="Courier New Bold"/>
            </a:endParaRPr>
          </a:p>
          <a:p>
            <a:pPr>
              <a:lnSpc>
                <a:spcPct val="110000"/>
              </a:lnSpc>
            </a:pPr>
            <a:r>
              <a:rPr lang="en-GB" dirty="0"/>
              <a:t>Specify the version of OpenCL that you wish to target.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CL_HPP_TARGET_OPENCL_VERSION 120</a:t>
            </a:r>
          </a:p>
          <a:p>
            <a:pPr marL="457200" lvl="1" indent="0">
              <a:lnSpc>
                <a:spcPct val="110000"/>
              </a:lnSpc>
              <a:buNone/>
            </a:pPr>
            <a:r>
              <a:rPr lang="en-GB" dirty="0">
                <a:solidFill>
                  <a:srgbClr val="738AC8"/>
                </a:solidFill>
                <a:latin typeface="Courier New Bold"/>
              </a:rPr>
              <a:t>#define CL_HPP_MINIMUM_OPENCL_VERSION 120</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&lt;CL/cl2.hpp&gt;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Tree>
    <p:extLst>
      <p:ext uri="{BB962C8B-B14F-4D97-AF65-F5344CB8AC3E}">
        <p14:creationId xmlns:p14="http://schemas.microsoft.com/office/powerpoint/2010/main" val="298468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C++ interface: The </a:t>
            </a:r>
            <a:r>
              <a:rPr lang="en-GB" dirty="0" err="1"/>
              <a:t>vadd</a:t>
            </a:r>
            <a:r>
              <a:rPr lang="en-GB" dirty="0"/>
              <a:t> host program</a:t>
            </a:r>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a:latin typeface="Courier New Bold"/>
              </a:rPr>
              <a:t>#</a:t>
            </a:r>
            <a:r>
              <a:rPr lang="en-GB" sz="1200" b="1" dirty="0">
                <a:solidFill>
                  <a:schemeClr val="accent2"/>
                </a:solidFill>
                <a:latin typeface="Courier New Bold"/>
              </a:rPr>
              <a:t>define </a:t>
            </a:r>
            <a:r>
              <a:rPr lang="en-GB" sz="1200" b="1" dirty="0">
                <a:latin typeface="Courier New Bold"/>
              </a:rPr>
              <a:t>N 1024</a:t>
            </a:r>
          </a:p>
          <a:p>
            <a:pPr marL="0" indent="0">
              <a:buNone/>
            </a:pPr>
            <a:endParaRPr lang="en-GB" sz="1200" b="1" dirty="0">
              <a:latin typeface="Courier New Bold"/>
            </a:endParaRPr>
          </a:p>
          <a:p>
            <a:pPr marL="0" indent="0">
              <a:buNone/>
            </a:pPr>
            <a:r>
              <a:rPr lang="en-GB" sz="1200" b="1" dirty="0">
                <a:latin typeface="Courier New Bold"/>
              </a:rPr>
              <a:t>using namespace cl;</a:t>
            </a:r>
          </a:p>
          <a:p>
            <a:pPr marL="0" indent="0">
              <a:buNone/>
            </a:pPr>
            <a:endParaRPr lang="en-GB" sz="1200" b="1" dirty="0">
              <a:latin typeface="Courier New Bold"/>
            </a:endParaRPr>
          </a:p>
          <a:p>
            <a:pPr marL="0" indent="0">
              <a:buNone/>
            </a:pPr>
            <a:r>
              <a:rPr lang="en-GB" sz="1200" b="1" dirty="0" err="1">
                <a:solidFill>
                  <a:schemeClr val="accent2"/>
                </a:solidFill>
                <a:latin typeface="Courier New Bold"/>
              </a:rPr>
              <a:t>int</a:t>
            </a:r>
            <a:r>
              <a:rPr lang="en-GB" sz="1200" b="1" dirty="0">
                <a:solidFill>
                  <a:schemeClr val="accent2"/>
                </a:solidFill>
                <a:latin typeface="Courier New Bold"/>
              </a:rPr>
              <a:t> </a:t>
            </a:r>
            <a:r>
              <a:rPr lang="en-GB" sz="1200" b="1" dirty="0">
                <a:latin typeface="Courier New Bold"/>
              </a:rPr>
              <a:t>main(</a:t>
            </a:r>
            <a:r>
              <a:rPr lang="en-GB" sz="1200" b="1" dirty="0">
                <a:solidFill>
                  <a:schemeClr val="accent2"/>
                </a:solidFill>
                <a:latin typeface="Courier New Bold"/>
              </a:rPr>
              <a:t>void</a:t>
            </a:r>
            <a:r>
              <a:rPr lang="en-GB" sz="1200" b="1" dirty="0">
                <a:latin typeface="Courier New Bold"/>
              </a:rPr>
              <a:t>) {</a:t>
            </a:r>
          </a:p>
          <a:p>
            <a:pPr marL="0" indent="0">
              <a:buNone/>
            </a:pPr>
            <a:endParaRPr lang="en-GB" sz="1200" b="1" dirty="0">
              <a:latin typeface="Courier New Bold"/>
            </a:endParaRPr>
          </a:p>
          <a:p>
            <a:pPr marL="0" indent="0">
              <a:buNone/>
            </a:pPr>
            <a:r>
              <a:rPr lang="en-GB" sz="1200" b="1" dirty="0">
                <a:latin typeface="Courier New Bold"/>
              </a:rPr>
              <a:t>vector&lt;</a:t>
            </a:r>
            <a:r>
              <a:rPr lang="en-GB" sz="1200" b="1" dirty="0">
                <a:solidFill>
                  <a:schemeClr val="accent2"/>
                </a:solidFill>
                <a:latin typeface="Courier New Bold"/>
              </a:rPr>
              <a:t>float</a:t>
            </a:r>
            <a:r>
              <a:rPr lang="en-GB" sz="1200" b="1" dirty="0">
                <a:latin typeface="Courier New Bold"/>
              </a:rPr>
              <a:t>&gt; </a:t>
            </a:r>
            <a:r>
              <a:rPr lang="en-GB" sz="1200" b="1" dirty="0" err="1">
                <a:latin typeface="Courier New Bold"/>
              </a:rPr>
              <a:t>h_a</a:t>
            </a:r>
            <a:r>
              <a:rPr lang="en-GB" sz="1200" b="1" dirty="0">
                <a:latin typeface="Courier New Bold"/>
              </a:rPr>
              <a:t>(N), </a:t>
            </a:r>
            <a:r>
              <a:rPr lang="en-GB" sz="1200" b="1" dirty="0" err="1">
                <a:latin typeface="Courier New Bold"/>
              </a:rPr>
              <a:t>h_b</a:t>
            </a:r>
            <a:r>
              <a:rPr lang="en-GB" sz="1200" b="1" dirty="0">
                <a:latin typeface="Courier New Bold"/>
              </a:rPr>
              <a:t>(N), </a:t>
            </a:r>
            <a:r>
              <a:rPr lang="en-GB" sz="1200" b="1" dirty="0" err="1">
                <a:latin typeface="Courier New Bold"/>
              </a:rPr>
              <a:t>h_c</a:t>
            </a:r>
            <a:r>
              <a:rPr lang="en-GB" sz="1200" b="1" dirty="0">
                <a:latin typeface="Courier New Bold"/>
              </a:rPr>
              <a:t>(N);</a:t>
            </a:r>
          </a:p>
          <a:p>
            <a:pPr marL="0" indent="0">
              <a:buNone/>
            </a:pPr>
            <a:r>
              <a:rPr lang="en-GB" sz="1200" b="1" dirty="0">
                <a:solidFill>
                  <a:schemeClr val="tx1">
                    <a:lumMod val="85000"/>
                  </a:schemeClr>
                </a:solidFill>
                <a:latin typeface="Courier New Bold"/>
              </a:rPr>
              <a:t>// initialize these host vectors…</a:t>
            </a:r>
          </a:p>
          <a:p>
            <a:pPr marL="0" indent="0">
              <a:buNone/>
            </a:pPr>
            <a:endParaRPr lang="en-GB" sz="1200" b="1" dirty="0">
              <a:solidFill>
                <a:schemeClr val="accent3"/>
              </a:solidFill>
              <a:latin typeface="Courier New Bold"/>
            </a:endParaRPr>
          </a:p>
          <a:p>
            <a:pPr marL="0" indent="0">
              <a:buNone/>
            </a:pPr>
            <a:r>
              <a:rPr lang="en-GB" sz="1200" b="1" dirty="0">
                <a:solidFill>
                  <a:schemeClr val="accent3"/>
                </a:solidFill>
                <a:latin typeface="Courier New Bold"/>
              </a:rPr>
              <a:t>Buffer</a:t>
            </a: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Context</a:t>
            </a:r>
            <a:r>
              <a:rPr lang="en-GB" sz="1200" b="1" dirty="0">
                <a:latin typeface="Courier New Bold"/>
              </a:rPr>
              <a:t> context(CL_DEVICE_TYPE_DEFAULT);</a:t>
            </a:r>
          </a:p>
          <a:p>
            <a:pPr marL="0" indent="0">
              <a:buNone/>
            </a:pPr>
            <a:endParaRPr lang="en-GB" sz="1200" b="1" dirty="0">
              <a:latin typeface="Courier New Bold"/>
            </a:endParaRPr>
          </a:p>
          <a:p>
            <a:pPr marL="0" indent="0">
              <a:buNone/>
            </a:pPr>
            <a:r>
              <a:rPr lang="en-GB" sz="1200" b="1" dirty="0" err="1">
                <a:solidFill>
                  <a:schemeClr val="accent3"/>
                </a:solidFill>
                <a:latin typeface="Courier New Bold"/>
              </a:rPr>
              <a:t>CommandQueue</a:t>
            </a:r>
            <a:r>
              <a:rPr lang="en-GB" sz="1200" b="1" dirty="0">
                <a:solidFill>
                  <a:schemeClr val="accent3"/>
                </a:solidFill>
                <a:latin typeface="Courier New Bold"/>
              </a:rPr>
              <a:t> </a:t>
            </a:r>
            <a:r>
              <a:rPr lang="en-GB" sz="1200" b="1" dirty="0">
                <a:latin typeface="Courier New Bold"/>
              </a:rPr>
              <a:t>queue(context);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Program</a:t>
            </a:r>
            <a:r>
              <a:rPr lang="en-GB" sz="1200" b="1" dirty="0">
                <a:latin typeface="Courier New Bold"/>
              </a:rPr>
              <a:t> program(context, </a:t>
            </a:r>
          </a:p>
          <a:p>
            <a:pPr marL="0" indent="0">
              <a:buNone/>
            </a:pPr>
            <a:r>
              <a:rPr lang="en-GB" sz="1200" b="1" dirty="0">
                <a:solidFill>
                  <a:schemeClr val="tx2">
                    <a:lumMod val="75000"/>
                  </a:schemeClr>
                </a:solidFill>
                <a:latin typeface="Courier New Bold"/>
              </a:rPr>
              <a:t>            </a:t>
            </a:r>
            <a:r>
              <a:rPr lang="en-GB" sz="1200" b="1" dirty="0" err="1">
                <a:solidFill>
                  <a:schemeClr val="tx2">
                    <a:lumMod val="75000"/>
                  </a:schemeClr>
                </a:solidFill>
                <a:latin typeface="Courier New Bold"/>
              </a:rPr>
              <a:t>loadprogram</a:t>
            </a:r>
            <a:r>
              <a:rPr lang="en-GB" sz="1200" b="1" dirty="0">
                <a:latin typeface="Courier New Bold"/>
              </a:rPr>
              <a:t>(“vadd.cl”),</a:t>
            </a:r>
            <a:r>
              <a:rPr lang="en-GB" sz="1200" b="1" dirty="0">
                <a:solidFill>
                  <a:schemeClr val="accent1"/>
                </a:solidFill>
                <a:latin typeface="Courier New Bold"/>
              </a:rPr>
              <a:t> true</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Create the kernel </a:t>
            </a:r>
            <a:r>
              <a:rPr lang="en-GB" sz="1200" b="1" dirty="0" err="1">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err="1">
                <a:solidFill>
                  <a:schemeClr val="accent3"/>
                </a:solidFill>
                <a:latin typeface="Courier New Bold"/>
              </a:rPr>
              <a:t>KernelFunctor</a:t>
            </a:r>
            <a:r>
              <a:rPr lang="en-GB" sz="1200" b="1" dirty="0">
                <a:latin typeface="Courier New Bold"/>
              </a:rPr>
              <a:t>&lt;Buffer, Buffer, Buffer&gt;</a:t>
            </a:r>
          </a:p>
          <a:p>
            <a:pPr marL="0" indent="0">
              <a:buNone/>
            </a:pPr>
            <a:r>
              <a:rPr lang="en-GB" sz="1200" b="1" dirty="0">
                <a:latin typeface="Courier New Bold"/>
              </a:rPr>
              <a:t>   </a:t>
            </a:r>
            <a:r>
              <a:rPr lang="en-GB" sz="1200" b="1" dirty="0" err="1">
                <a:latin typeface="Courier New Bold"/>
              </a:rPr>
              <a:t>vadd</a:t>
            </a:r>
            <a:r>
              <a:rPr lang="en-GB" sz="1200" b="1" dirty="0">
                <a:latin typeface="Courier New Bold"/>
              </a:rPr>
              <a:t>(program, “</a:t>
            </a:r>
            <a:r>
              <a:rPr lang="en-GB" sz="1200" b="1" dirty="0" err="1">
                <a:latin typeface="Courier New Bold"/>
              </a:rPr>
              <a:t>vadd</a:t>
            </a:r>
            <a:r>
              <a:rPr lang="en-GB" sz="1200" b="1" dirty="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211960" y="1916832"/>
            <a:ext cx="5040560" cy="4176464"/>
          </a:xfrm>
        </p:spPr>
        <p:txBody>
          <a:bodyPr>
            <a:noAutofit/>
          </a:bodyPr>
          <a:lstStyle/>
          <a:p>
            <a:pPr marL="0" indent="0">
              <a:buNone/>
            </a:pPr>
            <a:endParaRPr lang="en-GB" b="1" dirty="0">
              <a:latin typeface="Courier New Bold"/>
            </a:endParaRPr>
          </a:p>
          <a:p>
            <a:pPr marL="0" indent="0">
              <a:buNone/>
            </a:pPr>
            <a:r>
              <a:rPr lang="en-GB" sz="1200" b="1" dirty="0">
                <a:solidFill>
                  <a:schemeClr val="tx1">
                    <a:lumMod val="85000"/>
                  </a:schemeClr>
                </a:solidFill>
                <a:latin typeface="Courier New Bold"/>
              </a:rPr>
              <a:t>// Create buffers</a:t>
            </a:r>
          </a:p>
          <a:p>
            <a:pPr marL="0" indent="0">
              <a:buNone/>
            </a:pPr>
            <a:r>
              <a:rPr lang="en-GB" sz="1200" b="1" dirty="0">
                <a:solidFill>
                  <a:schemeClr val="tx1">
                    <a:lumMod val="85000"/>
                  </a:schemeClr>
                </a:solidFill>
                <a:latin typeface="Courier New Bold"/>
              </a:rPr>
              <a:t>// True indicates CL_MEM_READ_ONLY</a:t>
            </a:r>
          </a:p>
          <a:p>
            <a:pPr marL="0" indent="0">
              <a:buNone/>
            </a:pPr>
            <a:r>
              <a:rPr lang="en-GB" sz="1200" b="1" dirty="0">
                <a:solidFill>
                  <a:schemeClr val="tx1">
                    <a:lumMod val="85000"/>
                  </a:schemeClr>
                </a:solidFill>
                <a:latin typeface="Courier New Bold"/>
              </a:rPr>
              <a:t>// False indicates CL_MEM_READ_WRITE</a:t>
            </a:r>
          </a:p>
          <a:p>
            <a:pPr marL="0" indent="0">
              <a:buNone/>
            </a:pPr>
            <a:r>
              <a:rPr lang="en-GB" sz="1200" b="1" dirty="0" err="1">
                <a:latin typeface="Courier New Bold"/>
              </a:rPr>
              <a:t>d_a</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h_a.begin</a:t>
            </a:r>
            <a:r>
              <a:rPr lang="en-GB" sz="1200" b="1" dirty="0">
                <a:latin typeface="Courier New Bold"/>
              </a:rPr>
              <a:t>(), </a:t>
            </a:r>
            <a:r>
              <a:rPr lang="en-GB" sz="1200" b="1" dirty="0" err="1">
                <a:latin typeface="Courier New Bold"/>
              </a:rPr>
              <a:t>h_a.end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err="1">
                <a:latin typeface="Courier New Bold"/>
              </a:rPr>
              <a:t>h_b.begin</a:t>
            </a:r>
            <a:r>
              <a:rPr lang="en-GB" sz="1200" b="1" dirty="0">
                <a:latin typeface="Courier New Bold"/>
              </a:rPr>
              <a:t>(), </a:t>
            </a:r>
            <a:r>
              <a:rPr lang="en-GB" sz="1200" b="1" dirty="0" err="1">
                <a:latin typeface="Courier New Bold"/>
              </a:rPr>
              <a:t>h_b.end</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CL_MEM_WRITE_ONLY,</a:t>
            </a:r>
          </a:p>
          <a:p>
            <a:pPr marL="0" indent="0">
              <a:buNone/>
            </a:pPr>
            <a:r>
              <a:rPr lang="en-GB" sz="1200" b="1" dirty="0">
                <a:latin typeface="Courier New Bold"/>
              </a:rPr>
              <a:t>             </a:t>
            </a:r>
            <a:r>
              <a:rPr lang="en-GB" sz="1200" b="1" dirty="0" err="1">
                <a:latin typeface="Courier New Bold"/>
              </a:rPr>
              <a:t>sizeof</a:t>
            </a:r>
            <a:r>
              <a:rPr lang="en-GB" sz="1200" b="1" dirty="0">
                <a:latin typeface="Courier New Bold"/>
              </a:rPr>
              <a:t>(float) * N);</a:t>
            </a:r>
          </a:p>
          <a:p>
            <a:pPr marL="0" indent="0">
              <a:buNone/>
            </a:pPr>
            <a:endParaRPr lang="en-GB" sz="1200" b="1" dirty="0">
              <a:latin typeface="Courier New Bold"/>
            </a:endParaRPr>
          </a:p>
          <a:p>
            <a:pPr marL="0" indent="0">
              <a:buNone/>
            </a:pPr>
            <a:r>
              <a:rPr lang="en-GB" sz="1200" b="1" dirty="0">
                <a:solidFill>
                  <a:schemeClr val="tx1">
                    <a:lumMod val="85000"/>
                  </a:schemeClr>
                </a:solidFill>
                <a:latin typeface="Courier New Bold"/>
              </a:rPr>
              <a:t>// </a:t>
            </a:r>
            <a:r>
              <a:rPr lang="en-GB" sz="1200" b="1" dirty="0" err="1">
                <a:solidFill>
                  <a:schemeClr val="tx1">
                    <a:lumMod val="85000"/>
                  </a:schemeClr>
                </a:solidFill>
                <a:latin typeface="Courier New Bold"/>
              </a:rPr>
              <a:t>Enqueue</a:t>
            </a:r>
            <a:r>
              <a:rPr lang="en-GB" sz="1200" b="1" dirty="0">
                <a:solidFill>
                  <a:schemeClr val="tx1">
                    <a:lumMod val="85000"/>
                  </a:schemeClr>
                </a:solidFill>
                <a:latin typeface="Courier New Bold"/>
              </a:rPr>
              <a:t> the kernel</a:t>
            </a:r>
          </a:p>
          <a:p>
            <a:pPr marL="0" indent="0">
              <a:buNone/>
            </a:pPr>
            <a:r>
              <a:rPr lang="en-GB" sz="1200" b="1" dirty="0" err="1">
                <a:latin typeface="Courier New Bold"/>
              </a:rPr>
              <a:t>vadd</a:t>
            </a:r>
            <a:r>
              <a:rPr lang="en-GB" sz="1200" b="1" dirty="0">
                <a:latin typeface="Courier New Bold"/>
              </a:rPr>
              <a:t>(</a:t>
            </a:r>
            <a:r>
              <a:rPr lang="en-GB" sz="1200" b="1" dirty="0" err="1">
                <a:solidFill>
                  <a:schemeClr val="accent3"/>
                </a:solidFill>
                <a:latin typeface="Courier New Bold"/>
              </a:rPr>
              <a:t>EnqueueArgs</a:t>
            </a:r>
            <a:r>
              <a:rPr lang="en-GB" sz="1200" b="1" dirty="0">
                <a:latin typeface="Courier New Bold"/>
              </a:rPr>
              <a:t>(queue</a:t>
            </a:r>
            <a:r>
              <a:rPr lang="en-GB" sz="1200" b="1" dirty="0">
                <a:solidFill>
                  <a:schemeClr val="accent3"/>
                </a:solidFill>
                <a:latin typeface="Courier New Bold"/>
              </a:rPr>
              <a:t>, </a:t>
            </a:r>
            <a:r>
              <a:rPr lang="en-GB" sz="1200" b="1" dirty="0" err="1">
                <a:solidFill>
                  <a:schemeClr val="accent3"/>
                </a:solidFill>
                <a:latin typeface="Courier New Bold"/>
              </a:rPr>
              <a:t>NDRange</a:t>
            </a:r>
            <a:r>
              <a:rPr lang="en-GB" sz="1200" b="1" dirty="0">
                <a:latin typeface="Courier New Bold"/>
              </a:rPr>
              <a:t>(N)),</a:t>
            </a:r>
          </a:p>
          <a:p>
            <a:pPr marL="0" indent="0">
              <a:buNone/>
            </a:pPr>
            <a:r>
              <a:rPr lang="en-GB" sz="1200" b="1" dirty="0">
                <a:latin typeface="Courier New Bold"/>
              </a:rPr>
              <a:t>     </a:t>
            </a:r>
            <a:r>
              <a:rPr lang="en-GB" sz="1200" b="1" dirty="0" err="1">
                <a:latin typeface="Courier New Bold"/>
              </a:rPr>
              <a:t>d_a</a:t>
            </a:r>
            <a:r>
              <a:rPr lang="en-GB" sz="1200" b="1" dirty="0">
                <a:latin typeface="Courier New Bold"/>
              </a:rPr>
              <a:t>, </a:t>
            </a:r>
            <a:r>
              <a:rPr lang="en-GB" sz="1200" b="1" dirty="0" err="1">
                <a:latin typeface="Courier New Bold"/>
              </a:rPr>
              <a:t>d_b</a:t>
            </a:r>
            <a:r>
              <a:rPr lang="en-GB" sz="1200" b="1" dirty="0">
                <a:latin typeface="Courier New Bold"/>
              </a:rPr>
              <a:t>, </a:t>
            </a:r>
            <a:r>
              <a:rPr lang="en-GB" sz="1200" b="1" dirty="0" err="1">
                <a:latin typeface="Courier New Bold"/>
              </a:rPr>
              <a:t>d_c</a:t>
            </a:r>
            <a:r>
              <a:rPr lang="en-GB" sz="1200" b="1" dirty="0">
                <a:latin typeface="Courier New Bold"/>
              </a:rPr>
              <a:t>);</a:t>
            </a:r>
          </a:p>
          <a:p>
            <a:pPr marL="0" indent="0">
              <a:buNone/>
            </a:pPr>
            <a:endParaRPr lang="en-GB" sz="1200" b="1" dirty="0">
              <a:latin typeface="Courier New Bold"/>
            </a:endParaRPr>
          </a:p>
          <a:p>
            <a:pPr marL="0" indent="0">
              <a:buNone/>
            </a:pPr>
            <a:r>
              <a:rPr lang="en-GB" sz="1200" b="1" dirty="0">
                <a:solidFill>
                  <a:schemeClr val="accent3"/>
                </a:solidFill>
                <a:latin typeface="Courier New Bold"/>
              </a:rPr>
              <a:t>copy</a:t>
            </a:r>
            <a:r>
              <a:rPr lang="en-GB" sz="1200" b="1" dirty="0">
                <a:latin typeface="Courier New Bold"/>
              </a:rPr>
              <a:t>(queue, </a:t>
            </a:r>
            <a:r>
              <a:rPr lang="en-GB" sz="1200" b="1" dirty="0" err="1">
                <a:latin typeface="Courier New Bold"/>
              </a:rPr>
              <a:t>d_c</a:t>
            </a:r>
            <a:r>
              <a:rPr lang="en-GB" sz="1200" b="1" dirty="0">
                <a:latin typeface="Courier New Bold"/>
              </a:rPr>
              <a:t>, </a:t>
            </a:r>
            <a:r>
              <a:rPr lang="en-GB" sz="1200" b="1" dirty="0" err="1">
                <a:latin typeface="Courier New Bold"/>
              </a:rPr>
              <a:t>h_c.begin</a:t>
            </a:r>
            <a:r>
              <a:rPr lang="en-GB" sz="1200" b="1" dirty="0">
                <a:latin typeface="Courier New Bold"/>
              </a:rPr>
              <a:t>(), </a:t>
            </a:r>
            <a:r>
              <a:rPr lang="en-GB" sz="1200" b="1" dirty="0" err="1">
                <a:latin typeface="Courier New Bold"/>
              </a:rPr>
              <a:t>h_c.end</a:t>
            </a:r>
            <a:r>
              <a:rPr lang="en-GB" sz="1200" b="1" dirty="0">
                <a:latin typeface="Courier New Bold"/>
              </a:rPr>
              <a:t>());</a:t>
            </a:r>
          </a:p>
          <a:p>
            <a:pPr marL="0" indent="0">
              <a:buNone/>
            </a:pPr>
            <a:endParaRPr lang="en-GB" sz="1200" b="1" dirty="0">
              <a:latin typeface="Courier New Bold"/>
            </a:endParaRPr>
          </a:p>
          <a:p>
            <a:pPr marL="0" indent="0">
              <a:buNone/>
            </a:pPr>
            <a:r>
              <a:rPr lang="en-GB" sz="1200" b="1" dirty="0">
                <a:latin typeface="Courier New Bold"/>
              </a:rPr>
              <a:t>}</a:t>
            </a: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context and command queue are used when we do not specify one in the function calls. The code here also uses the default device, so these cases are the same.</a:t>
            </a:r>
          </a:p>
        </p:txBody>
      </p:sp>
    </p:spTree>
    <p:extLst>
      <p:ext uri="{BB962C8B-B14F-4D97-AF65-F5344CB8AC3E}">
        <p14:creationId xmlns:p14="http://schemas.microsoft.com/office/powerpoint/2010/main" val="386833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a:t>
            </a:r>
          </a:p>
        </p:txBody>
      </p:sp>
      <p:sp>
        <p:nvSpPr>
          <p:cNvPr id="3" name="Content Placeholder 2"/>
          <p:cNvSpPr>
            <a:spLocks noGrp="1"/>
          </p:cNvSpPr>
          <p:nvPr>
            <p:ph idx="1"/>
          </p:nvPr>
        </p:nvSpPr>
        <p:spPr>
          <a:xfrm>
            <a:off x="457200" y="1412776"/>
            <a:ext cx="8229600" cy="5112568"/>
          </a:xfrm>
        </p:spPr>
        <p:txBody>
          <a:bodyPr>
            <a:normAutofit fontScale="77500" lnSpcReduction="20000"/>
          </a:bodyPr>
          <a:lstStyle/>
          <a:p>
            <a:r>
              <a:rPr lang="en-GB" dirty="0"/>
              <a:t>Your project must be configured to use the OpenCL development headers and library</a:t>
            </a:r>
          </a:p>
          <a:p>
            <a:r>
              <a:rPr lang="en-GB" dirty="0"/>
              <a:t>In “Project Properties”:</a:t>
            </a:r>
          </a:p>
          <a:p>
            <a:pPr lvl="1"/>
            <a:r>
              <a:rPr lang="en-GB" b="1" dirty="0">
                <a:solidFill>
                  <a:schemeClr val="accent6">
                    <a:lumMod val="75000"/>
                  </a:schemeClr>
                </a:solidFill>
              </a:rPr>
              <a:t>C/C++ &gt;&gt;&gt; General &gt;&gt;&gt; Additional Include Directories</a:t>
            </a:r>
          </a:p>
          <a:p>
            <a:pPr lvl="2"/>
            <a:r>
              <a:rPr lang="en-GB" dirty="0"/>
              <a:t>Add the path to the OpenCL include directory</a:t>
            </a:r>
          </a:p>
          <a:p>
            <a:pPr lvl="2"/>
            <a:r>
              <a:rPr lang="en-GB" dirty="0"/>
              <a:t>This will be somewhere in your SDK installation</a:t>
            </a:r>
          </a:p>
          <a:p>
            <a:pPr lvl="2"/>
            <a:r>
              <a:rPr lang="en-GB" dirty="0"/>
              <a:t>Contains </a:t>
            </a:r>
            <a:r>
              <a:rPr lang="en-GB" b="1" dirty="0">
                <a:solidFill>
                  <a:srgbClr val="3366FF"/>
                </a:solidFill>
                <a:latin typeface="Courier New"/>
                <a:cs typeface="Courier New"/>
              </a:rPr>
              <a:t>CL</a:t>
            </a:r>
            <a:r>
              <a:rPr lang="en-GB" dirty="0"/>
              <a:t> directory, which contains </a:t>
            </a:r>
            <a:r>
              <a:rPr lang="en-GB" b="1" dirty="0" err="1">
                <a:solidFill>
                  <a:srgbClr val="3366FF"/>
                </a:solidFill>
                <a:latin typeface="Courier New"/>
                <a:cs typeface="Courier New"/>
              </a:rPr>
              <a:t>cl.h</a:t>
            </a:r>
            <a:endParaRPr lang="en-GB" b="1" dirty="0">
              <a:solidFill>
                <a:srgbClr val="3366FF"/>
              </a:solidFill>
              <a:latin typeface="Courier New"/>
              <a:cs typeface="Courier New"/>
            </a:endParaRPr>
          </a:p>
          <a:p>
            <a:pPr lvl="1"/>
            <a:r>
              <a:rPr lang="en-GB" b="1" dirty="0">
                <a:solidFill>
                  <a:schemeClr val="accent6">
                    <a:lumMod val="75000"/>
                  </a:schemeClr>
                </a:solidFill>
              </a:rPr>
              <a:t>Linker &gt;&gt;&gt; General &gt;&gt;&gt; Additional Library Directories</a:t>
            </a:r>
          </a:p>
          <a:p>
            <a:pPr lvl="2"/>
            <a:r>
              <a:rPr lang="en-GB" dirty="0"/>
              <a:t>Add the path to the OpenCL library directory</a:t>
            </a:r>
          </a:p>
          <a:p>
            <a:pPr lvl="2"/>
            <a:r>
              <a:rPr lang="en-GB" dirty="0"/>
              <a:t>This will be somewhere in your SDK installation</a:t>
            </a:r>
          </a:p>
          <a:p>
            <a:pPr lvl="2"/>
            <a:r>
              <a:rPr lang="en-GB" dirty="0"/>
              <a:t>Contains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pPr lvl="1"/>
            <a:r>
              <a:rPr lang="en-GB" b="1" dirty="0">
                <a:solidFill>
                  <a:schemeClr val="accent6">
                    <a:lumMod val="75000"/>
                  </a:schemeClr>
                </a:solidFill>
              </a:rPr>
              <a:t>Linker &gt;&gt;&gt; Input &gt;&gt;&gt; Additional Dependencies</a:t>
            </a:r>
          </a:p>
          <a:p>
            <a:pPr lvl="2"/>
            <a:r>
              <a:rPr lang="en-GB" dirty="0"/>
              <a:t>Add </a:t>
            </a:r>
            <a:r>
              <a:rPr lang="en-GB" b="1" dirty="0" err="1">
                <a:solidFill>
                  <a:srgbClr val="3366FF"/>
                </a:solidFill>
                <a:latin typeface="Courier New"/>
                <a:cs typeface="Courier New"/>
              </a:rPr>
              <a:t>OpenCL.lib</a:t>
            </a:r>
            <a:endParaRPr lang="en-GB" b="1" dirty="0">
              <a:solidFill>
                <a:srgbClr val="3366FF"/>
              </a:solidFill>
              <a:latin typeface="Courier New"/>
              <a:cs typeface="Courier New"/>
            </a:endParaRPr>
          </a:p>
          <a:p>
            <a:r>
              <a:rPr lang="en-GB" dirty="0"/>
              <a:t>Some SDKs may provide templates to do this for you</a:t>
            </a:r>
          </a:p>
          <a:p>
            <a:pPr lvl="2"/>
            <a:endParaRPr lang="en-GB" b="1" dirty="0">
              <a:solidFill>
                <a:srgbClr val="3366FF"/>
              </a:solidFill>
              <a:latin typeface="Courier New"/>
              <a:cs typeface="Courier New"/>
            </a:endParaRPr>
          </a:p>
        </p:txBody>
      </p:sp>
    </p:spTree>
    <p:extLst>
      <p:ext uri="{BB962C8B-B14F-4D97-AF65-F5344CB8AC3E}">
        <p14:creationId xmlns:p14="http://schemas.microsoft.com/office/powerpoint/2010/main" val="3121788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false by default</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might not be </a:t>
            </a:r>
            <a:r>
              <a:rPr lang="en-GB" dirty="0"/>
              <a:t>copied to device memory</a:t>
            </a:r>
          </a:p>
          <a:p>
            <a:pPr>
              <a:lnSpc>
                <a:spcPct val="110000"/>
              </a:lnSpc>
            </a:pPr>
            <a:r>
              <a:rPr lang="en-GB" dirty="0"/>
              <a:t>We can also specify a context to use as the first argument in this API call</a:t>
            </a:r>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up)">
                                      <p:cBhvr>
                                        <p:cTn id="7" dur="500"/>
                                        <p:tgtEl>
                                          <p:spTgt spid="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wipe(up)">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wipe(up)">
                                      <p:cBhvr>
                                        <p:cTn id="15" dur="500"/>
                                        <p:tgtEl>
                                          <p:spTgt spid="5">
                                            <p:txEl>
                                              <p:pRg st="4" end="4"/>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wipe(up)">
                                      <p:cBhvr>
                                        <p:cTn id="18" dur="500"/>
                                        <p:tgtEl>
                                          <p:spTgt spid="5">
                                            <p:txEl>
                                              <p:pRg st="5" end="5"/>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wipe(up)">
                                      <p:cBhvr>
                                        <p:cTn id="21" dur="500"/>
                                        <p:tgtEl>
                                          <p:spTgt spid="5">
                                            <p:txEl>
                                              <p:pRg st="6" end="6"/>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up)">
                                      <p:cBhvr>
                                        <p:cTn id="24" dur="500"/>
                                        <p:tgtEl>
                                          <p:spTgt spid="5">
                                            <p:txEl>
                                              <p:pRg st="7" end="7"/>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wipe(up)">
                                      <p:cBhvr>
                                        <p:cTn id="27" dur="500"/>
                                        <p:tgtEl>
                                          <p:spTgt spid="5">
                                            <p:txEl>
                                              <p:pRg st="8" end="8"/>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wipe(up)">
                                      <p:cBhvr>
                                        <p:cTn id="30" dur="500"/>
                                        <p:tgtEl>
                                          <p:spTgt spid="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wipe(up)">
                                      <p:cBhvr>
                                        <p:cTn id="3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85000" lnSpcReduction="10000"/>
          </a:bodyPr>
          <a:lstStyle/>
          <a:p>
            <a:pPr>
              <a:lnSpc>
                <a:spcPct val="110000"/>
              </a:lnSpc>
            </a:pPr>
            <a:r>
              <a:rPr lang="en-GB" dirty="0"/>
              <a:t>A Python library by Andreas </a:t>
            </a:r>
            <a:r>
              <a:rPr lang="en-GB" dirty="0" err="1"/>
              <a:t>Klöckner</a:t>
            </a:r>
            <a:r>
              <a:rPr lang="en-GB" dirty="0"/>
              <a:t> from University of Illinois at Urbana-Champaign</a:t>
            </a:r>
          </a:p>
          <a:p>
            <a:pPr>
              <a:lnSpc>
                <a:spcPct val="110000"/>
              </a:lnSpc>
            </a:pPr>
            <a:r>
              <a:rPr lang="en-GB" dirty="0"/>
              <a:t>This interface is dramatically easier to work with</a:t>
            </a:r>
            <a:r>
              <a:rPr lang="en-GB" baseline="30000" dirty="0"/>
              <a:t>1</a:t>
            </a:r>
          </a:p>
          <a:p>
            <a:pPr>
              <a:lnSpc>
                <a:spcPct val="110000"/>
              </a:lnSpc>
            </a:pPr>
            <a:r>
              <a:rPr lang="en-GB" dirty="0"/>
              <a:t>Key features:</a:t>
            </a:r>
          </a:p>
          <a:p>
            <a:pPr lvl="1">
              <a:lnSpc>
                <a:spcPct val="110000"/>
              </a:lnSpc>
            </a:pPr>
            <a:r>
              <a:rPr lang="en-GB" dirty="0"/>
              <a:t>Helper functions to choose platform/device at runtime</a:t>
            </a:r>
          </a:p>
          <a:p>
            <a:pPr lvl="1">
              <a:lnSpc>
                <a:spcPct val="110000"/>
              </a:lnSpc>
            </a:pPr>
            <a:r>
              <a:rPr lang="en-GB" dirty="0" err="1"/>
              <a:t>getInfo</a:t>
            </a:r>
            <a:r>
              <a:rPr lang="en-GB" dirty="0"/>
              <a:t>() methods are class attributes – no need to call the method itself</a:t>
            </a:r>
          </a:p>
          <a:p>
            <a:pPr lvl="1">
              <a:lnSpc>
                <a:spcPct val="110000"/>
              </a:lnSpc>
            </a:pPr>
            <a:r>
              <a:rPr lang="en-GB" dirty="0"/>
              <a:t>Call a kernel as a method</a:t>
            </a:r>
          </a:p>
          <a:p>
            <a:pPr lvl="1">
              <a:lnSpc>
                <a:spcPct val="110000"/>
              </a:lnSpc>
            </a:pPr>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Tree>
    <p:extLst>
      <p:ext uri="{BB962C8B-B14F-4D97-AF65-F5344CB8AC3E}">
        <p14:creationId xmlns:p14="http://schemas.microsoft.com/office/powerpoint/2010/main" val="998878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Tree>
    <p:extLst>
      <p:ext uri="{BB962C8B-B14F-4D97-AF65-F5344CB8AC3E}">
        <p14:creationId xmlns:p14="http://schemas.microsoft.com/office/powerpoint/2010/main" val="119964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188640"/>
            <a:ext cx="8136905" cy="6696744"/>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latin typeface="Courier New Bold"/>
              </a:rPr>
              <a:t>program.vadd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Tree>
    <p:extLst>
      <p:ext uri="{BB962C8B-B14F-4D97-AF65-F5344CB8AC3E}">
        <p14:creationId xmlns:p14="http://schemas.microsoft.com/office/powerpoint/2010/main" val="2198743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3404679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Chaining vector add kernels</a:t>
            </a:r>
          </a:p>
        </p:txBody>
      </p:sp>
      <p:sp>
        <p:nvSpPr>
          <p:cNvPr id="8" name="Content Placeholder 7"/>
          <p:cNvSpPr>
            <a:spLocks noGrp="1"/>
          </p:cNvSpPr>
          <p:nvPr>
            <p:ph idx="1"/>
          </p:nvPr>
        </p:nvSpPr>
        <p:spPr>
          <a:xfrm>
            <a:off x="179512" y="1127502"/>
            <a:ext cx="8784976" cy="5397842"/>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a:t>
            </a:r>
            <a:r>
              <a:rPr lang="en-GB" dirty="0" err="1"/>
              <a:t>OpenCL's</a:t>
            </a:r>
            <a:r>
              <a:rPr lang="en-GB" dirty="0"/>
              <a:t> C++ API</a:t>
            </a:r>
          </a:p>
          <a:p>
            <a:pPr>
              <a:lnSpc>
                <a:spcPct val="110000"/>
              </a:lnSpc>
            </a:pPr>
            <a:r>
              <a:rPr lang="en-GB" dirty="0">
                <a:solidFill>
                  <a:schemeClr val="accent2"/>
                </a:solidFill>
              </a:rPr>
              <a:t>Procedure: </a:t>
            </a:r>
          </a:p>
          <a:p>
            <a:pPr lvl="1">
              <a:lnSpc>
                <a:spcPct val="110000"/>
              </a:lnSpc>
            </a:pPr>
            <a:r>
              <a:rPr lang="en-GB" dirty="0"/>
              <a:t>Start with a VADD program in C++</a:t>
            </a:r>
          </a:p>
          <a:p>
            <a:pPr lvl="1">
              <a:lnSpc>
                <a:spcPct val="110000"/>
              </a:lnSpc>
            </a:pPr>
            <a:r>
              <a:rPr lang="en-GB" dirty="0"/>
              <a:t>Create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a:t>
            </a:r>
            <a:r>
              <a:rPr lang="en-GB"/>
              <a:t>G.</a:t>
            </a:r>
            <a:endParaRPr lang="en-GB" dirty="0"/>
          </a:p>
          <a:p>
            <a:pPr lvl="1">
              <a:lnSpc>
                <a:spcPct val="110000"/>
              </a:lnSpc>
            </a:pPr>
            <a:r>
              <a:rPr lang="en-GB" dirty="0"/>
              <a:t>Read back the final result and verify that it is correct</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Tree>
    <p:extLst>
      <p:ext uri="{BB962C8B-B14F-4D97-AF65-F5344CB8AC3E}">
        <p14:creationId xmlns:p14="http://schemas.microsoft.com/office/powerpoint/2010/main" val="148436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1321239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dirty="0"/>
              <a:t>A few </a:t>
            </a:r>
            <a:r>
              <a:rPr lang="en-GB" b="1" i="1"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t>
            </a:r>
            <a:r>
              <a:rPr lang="en-GB" b="1" u="sng" dirty="0"/>
              <a:t>are</a:t>
            </a:r>
            <a:r>
              <a:rPr lang="en-GB" dirty="0"/>
              <a:t> supported (</a:t>
            </a:r>
            <a:r>
              <a:rPr lang="en-GB" dirty="0">
                <a:latin typeface="Courier New"/>
                <a:cs typeface="Courier New"/>
              </a:rPr>
              <a:t>#include, #if </a:t>
            </a:r>
            <a:r>
              <a:rPr lang="en-GB" dirty="0"/>
              <a:t>etc.)</a:t>
            </a:r>
          </a:p>
          <a:p>
            <a:r>
              <a:rPr lang="en-GB" dirty="0"/>
              <a:t>Built-in data types</a:t>
            </a:r>
          </a:p>
          <a:p>
            <a:pPr lvl="1"/>
            <a:r>
              <a:rPr lang="en-GB" dirty="0"/>
              <a:t>Scalar and vector data types, pointers</a:t>
            </a:r>
          </a:p>
          <a:p>
            <a:pPr lvl="1"/>
            <a:r>
              <a:rPr lang="en-GB" dirty="0"/>
              <a:t>Data-type conversion functions:</a:t>
            </a:r>
          </a:p>
          <a:p>
            <a:pPr lvl="2"/>
            <a:r>
              <a:rPr lang="en-GB" dirty="0" err="1">
                <a:latin typeface="Courier New"/>
                <a:cs typeface="Courier New"/>
              </a:rPr>
              <a:t>convert_type</a:t>
            </a:r>
            <a:r>
              <a:rPr lang="en-GB" dirty="0">
                <a:latin typeface="Courier New"/>
                <a:cs typeface="Courier New"/>
              </a:rPr>
              <a:t>&lt;_sat&gt;&lt;_</a:t>
            </a:r>
            <a:r>
              <a:rPr lang="en-GB" dirty="0" err="1">
                <a:latin typeface="Courier New"/>
                <a:cs typeface="Courier New"/>
              </a:rPr>
              <a:t>roundingmode</a:t>
            </a:r>
            <a:r>
              <a:rPr lang="en-GB" dirty="0">
                <a:latin typeface="Courier New"/>
                <a:cs typeface="Courier New"/>
              </a:rPr>
              <a:t>&gt; </a:t>
            </a:r>
          </a:p>
          <a:p>
            <a:pPr lvl="1"/>
            <a:r>
              <a:rPr lang="en-GB" dirty="0"/>
              <a:t>Image types:</a:t>
            </a:r>
          </a:p>
          <a:p>
            <a:pPr lvl="2"/>
            <a:r>
              <a:rPr lang="en-GB" dirty="0">
                <a:latin typeface="Courier New"/>
                <a:cs typeface="Courier New"/>
              </a:rPr>
              <a:t>image2d_t, image3d_t </a:t>
            </a:r>
            <a:r>
              <a:rPr lang="en-GB" dirty="0"/>
              <a:t>and </a:t>
            </a:r>
            <a:r>
              <a:rPr lang="en-GB" dirty="0" err="1">
                <a:latin typeface="Courier New"/>
                <a:cs typeface="Courier New"/>
              </a:rPr>
              <a:t>sampler_t</a:t>
            </a:r>
            <a:endParaRPr lang="en-GB" dirty="0">
              <a:latin typeface="Courier New"/>
              <a:cs typeface="Courier New"/>
            </a:endParaRPr>
          </a:p>
        </p:txBody>
      </p:sp>
    </p:spTree>
    <p:extLst>
      <p:ext uri="{BB962C8B-B14F-4D97-AF65-F5344CB8AC3E}">
        <p14:creationId xmlns:p14="http://schemas.microsoft.com/office/powerpoint/2010/main" val="248158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Built-in functions — </a:t>
            </a:r>
            <a:r>
              <a:rPr lang="en-GB" b="1" i="1" dirty="0">
                <a:solidFill>
                  <a:schemeClr val="accent2"/>
                </a:solidFill>
              </a:rPr>
              <a:t>mandatory</a:t>
            </a:r>
          </a:p>
          <a:p>
            <a:pPr lvl="1"/>
            <a:r>
              <a:rPr lang="en-GB" dirty="0"/>
              <a:t>Work-Item functions, </a:t>
            </a:r>
            <a:r>
              <a:rPr lang="en-GB" b="1" u="sng" dirty="0" err="1"/>
              <a:t>math.h</a:t>
            </a:r>
            <a:r>
              <a:rPr lang="en-GB" dirty="0"/>
              <a:t>, read and write images</a:t>
            </a:r>
          </a:p>
          <a:p>
            <a:pPr lvl="1"/>
            <a:r>
              <a:rPr lang="en-GB" dirty="0"/>
              <a:t>Relational, geometric functions, synchronization functions</a:t>
            </a:r>
          </a:p>
          <a:p>
            <a:pPr lvl="1"/>
            <a:r>
              <a:rPr lang="en-GB" dirty="0" err="1"/>
              <a:t>printf</a:t>
            </a:r>
            <a:r>
              <a:rPr lang="en-GB" dirty="0"/>
              <a:t> (v1.2 or later)</a:t>
            </a:r>
          </a:p>
          <a:p>
            <a:r>
              <a:rPr lang="en-GB" dirty="0"/>
              <a:t>Built-in functions — </a:t>
            </a:r>
            <a:r>
              <a:rPr lang="en-GB" b="1" i="1" dirty="0">
                <a:solidFill>
                  <a:schemeClr val="accent4"/>
                </a:solidFill>
              </a:rPr>
              <a:t>optional</a:t>
            </a:r>
            <a:r>
              <a:rPr lang="en-GB" dirty="0">
                <a:solidFill>
                  <a:schemeClr val="accent4"/>
                </a:solidFill>
              </a:rPr>
              <a:t> </a:t>
            </a:r>
            <a:r>
              <a:rPr lang="en-GB" b="1" i="1" dirty="0">
                <a:solidFill>
                  <a:schemeClr val="accent4"/>
                </a:solidFill>
              </a:rPr>
              <a:t>“extensions”</a:t>
            </a:r>
          </a:p>
          <a:p>
            <a:pPr lvl="1"/>
            <a:r>
              <a:rPr lang="en-GB" dirty="0"/>
              <a:t>Double precision, atomics to global and local memory</a:t>
            </a:r>
          </a:p>
          <a:p>
            <a:pPr lvl="1"/>
            <a:r>
              <a:rPr lang="en-GB" dirty="0"/>
              <a:t>Selection of rounding modes, writes to image3d_t surface</a:t>
            </a:r>
          </a:p>
          <a:p>
            <a:endParaRPr lang="en-GB" dirty="0"/>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up)">
                                      <p:cBhvr>
                                        <p:cTn id="7" dur="500"/>
                                        <p:tgtEl>
                                          <p:spTgt spid="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up)">
                                      <p:cBhvr>
                                        <p:cTn id="10" dur="500"/>
                                        <p:tgtEl>
                                          <p:spTgt spid="5">
                                            <p:txEl>
                                              <p:pRg st="5" end="5"/>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up)">
                                      <p:cBhvr>
                                        <p:cTn id="1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40062</TotalTime>
  <Words>17941</Words>
  <Application>Microsoft Macintosh PowerPoint</Application>
  <PresentationFormat>On-screen Show (4:3)</PresentationFormat>
  <Paragraphs>2522</Paragraphs>
  <Slides>159</Slides>
  <Notes>30</Notes>
  <HiddenSlides>26</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159</vt:i4>
      </vt:variant>
    </vt:vector>
  </HeadingPairs>
  <TitlesOfParts>
    <vt:vector size="174" baseType="lpstr">
      <vt:lpstr>Arial</vt:lpstr>
      <vt:lpstr>Arial Black</vt:lpstr>
      <vt:lpstr>Arial Narrow</vt:lpstr>
      <vt:lpstr>Calibri</vt:lpstr>
      <vt:lpstr>Courier</vt:lpstr>
      <vt:lpstr>Courier New</vt:lpstr>
      <vt:lpstr>Courier New Bold</vt:lpstr>
      <vt:lpstr>Letter Gothic Std</vt:lpstr>
      <vt:lpstr>Myriad Set Text</vt:lpstr>
      <vt:lpstr>Times</vt:lpstr>
      <vt:lpstr>Trebuchet MS</vt:lpstr>
      <vt:lpstr>Verdana</vt:lpstr>
      <vt:lpstr>Wingdings</vt:lpstr>
      <vt:lpstr>KITE_OpenCL_Code</vt:lpstr>
      <vt:lpstr>KITE_OpenCL</vt:lpstr>
      <vt:lpstr>Hands On OpenCLTM</vt:lpstr>
      <vt:lpstr>Prof Simon McIntosh-Smith</vt:lpstr>
      <vt:lpstr>Dr James Price</vt:lpstr>
      <vt:lpstr>Dr Tom Deakin</vt:lpstr>
      <vt:lpstr>Course materials</vt:lpstr>
      <vt:lpstr>Course materials</vt:lpstr>
      <vt:lpstr>Setting up Opencl platforms</vt:lpstr>
      <vt:lpstr>Running on Windows</vt:lpstr>
      <vt:lpstr>Visual Studio</vt:lpstr>
      <vt:lpstr>Running OSX?</vt:lpstr>
      <vt:lpstr>Some notes on setting up OpenCL</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Installable Client Driver (ICD)</vt:lpstr>
      <vt:lpstr>An overview of OpenCL</vt:lpstr>
      <vt:lpstr>It’s a Heterogeneous world</vt:lpstr>
      <vt:lpstr>Processor trends</vt:lpstr>
      <vt:lpstr>Many-core performance potential</vt:lpstr>
      <vt:lpstr>How do we unlock this potential?</vt:lpstr>
      <vt:lpstr>Industry Standards for Programming Heterogeneous Platforms</vt:lpstr>
      <vt:lpstr>The origins of OpenCL</vt:lpstr>
      <vt:lpstr>OpenCL Working Group within Khronos</vt:lpstr>
      <vt:lpstr>OpenCL 2.2 Released November 2017</vt:lpstr>
      <vt:lpstr>OpenCL: From cell phone to supercomputer</vt:lpstr>
      <vt:lpstr>OpenCL Platform Model</vt:lpstr>
      <vt:lpstr>OpenCL Platform Example (One node, two CPU sockets, two GPUs)</vt:lpstr>
      <vt:lpstr>PowerPoint Presentation</vt:lpstr>
      <vt:lpstr>Using Isambard (1/2)</vt:lpstr>
      <vt:lpstr>Using Isambard (2/2)</vt:lpstr>
      <vt:lpstr>Exercise: Platform Information</vt:lpstr>
      <vt:lpstr>Exercise: Platform Information</vt:lpstr>
      <vt:lpstr>Exercise: Platform Information</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The Memory Hierarchy</vt:lpstr>
      <vt:lpstr>Example: vector addition</vt:lpstr>
      <vt:lpstr>Vector Addition – C function</vt:lpstr>
      <vt:lpstr>Vector Addition - Kernel</vt:lpstr>
      <vt:lpstr>Vector Addition – Host</vt:lpstr>
      <vt:lpstr>The basic platform and runtime APIs in OpenCL (using C)</vt:lpstr>
      <vt:lpstr>1. Define the platform</vt:lpstr>
      <vt:lpstr>Context and Command-Queues</vt:lpstr>
      <vt:lpstr>Command-Queues</vt:lpstr>
      <vt:lpstr>Command-Queue execution details</vt:lpstr>
      <vt:lpstr>2. Create and Build the program</vt:lpstr>
      <vt:lpstr>Building Program Objects</vt:lpstr>
      <vt:lpstr>Error messages</vt:lpstr>
      <vt:lpstr>Conventions for naming buffers</vt:lpstr>
      <vt:lpstr>3. Setup Memory Objects</vt:lpstr>
      <vt:lpstr>What do we put in device memory?</vt:lpstr>
      <vt:lpstr>Creating and manipulating buffers</vt:lpstr>
      <vt:lpstr>Creating and manipulating buffers</vt:lpstr>
      <vt:lpstr>4. Define the kernel</vt:lpstr>
      <vt:lpstr>5. Enqueue commands</vt:lpstr>
      <vt:lpstr>5. Enqueue commands</vt:lpstr>
      <vt:lpstr>Vector Addition – Host Program</vt:lpstr>
      <vt:lpstr>Vector Addition – Host Program</vt:lpstr>
      <vt:lpstr>Exercise: Running the Vadd kernel</vt:lpstr>
      <vt:lpstr>Exercise: modifying an OpenCL program</vt:lpstr>
      <vt:lpstr>Overview of OpenCL APIs</vt:lpstr>
      <vt:lpstr>Host programs can be verbose</vt:lpstr>
      <vt:lpstr>The C++ Interface</vt:lpstr>
      <vt:lpstr>The OpenCL C++ API ref card</vt:lpstr>
      <vt:lpstr>1. Create a context and queue</vt:lpstr>
      <vt:lpstr>2. Create and Build the program</vt:lpstr>
      <vt:lpstr>Compiler error messages</vt:lpstr>
      <vt:lpstr>Compiler error messages (1/2)</vt:lpstr>
      <vt:lpstr>Compiler error messages (2/2)</vt:lpstr>
      <vt:lpstr>Compiler error messages: Complete Example</vt:lpstr>
      <vt:lpstr>3. Setup Memory Objects</vt:lpstr>
      <vt:lpstr>Creating and manipulating buffers</vt:lpstr>
      <vt:lpstr>Creating and manipulating buffers</vt:lpstr>
      <vt:lpstr>4. Define the kernel</vt:lpstr>
      <vt:lpstr>Create a kernel (advanced)</vt:lpstr>
      <vt:lpstr>5. Enqueue commands</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We have now covered the basic platform runtime APIs in OpenCL</vt:lpstr>
      <vt:lpstr>Exercise: Chaining vector add kernels</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Work-Item Synchronization</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using private memory</vt:lpstr>
      <vt:lpstr>Optimizing matrix multiplication</vt:lpstr>
      <vt:lpstr>Row of C per work-item, A row private, B columns local</vt:lpstr>
      <vt:lpstr>Matrix multiplication host program (C++ API)</vt:lpstr>
      <vt:lpstr>Matrix multiplication performance</vt:lpstr>
      <vt:lpstr>Exercise: using local memory</vt:lpstr>
      <vt:lpstr>Making matrix multiplication really fast</vt:lpstr>
      <vt:lpstr>Matrix multiplication: sequential code</vt:lpstr>
      <vt:lpstr>Matrix multiplication: sequential code</vt:lpstr>
      <vt:lpstr>Matrix multiplication: sequential code</vt:lpstr>
      <vt:lpstr>Matrix multiplication: sequential code</vt:lpstr>
      <vt:lpstr>Matrix multiplication: sequential code</vt:lpstr>
      <vt:lpstr>Blocked matrix multiply: kernel</vt:lpstr>
      <vt:lpstr>Blocked matrix multiply: kernel</vt:lpstr>
      <vt:lpstr>Blocked matrix multiply: Host</vt:lpstr>
      <vt:lpstr>Blocked matrix multiply: Host</vt:lpstr>
      <vt:lpstr>Matrix multiplication performance</vt:lpstr>
      <vt:lpstr>Matrix multiplication performance</vt:lpstr>
      <vt:lpstr>Matrix multiplication performance (CPU)</vt:lpstr>
      <vt:lpstr>Exercise: blocked matrix multiply</vt:lpstr>
      <vt:lpstr>Synchronization in OpenCL</vt:lpstr>
      <vt:lpstr>Consider N-dimensional domain of work-items</vt:lpstr>
      <vt:lpstr>Where might we need synchronization?</vt:lpstr>
      <vt:lpstr>Simple parallel reduction</vt:lpstr>
      <vt:lpstr>A simple program that uses a reduction</vt:lpstr>
      <vt:lpstr>Numerical integration source code</vt:lpstr>
      <vt:lpstr>Exercise 8: The Pi program</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1335</cp:revision>
  <dcterms:created xsi:type="dcterms:W3CDTF">2013-06-29T14:06:29Z</dcterms:created>
  <dcterms:modified xsi:type="dcterms:W3CDTF">2018-11-25T11:56:02Z</dcterms:modified>
</cp:coreProperties>
</file>